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p:regular r:id="rId30"/>
      <p:bold r:id="rId31"/>
      <p:italic r:id="rId32"/>
      <p:boldItalic r:id="rId33"/>
    </p:embeddedFont>
    <p:embeddedFont>
      <p:font typeface="Proxima Nova"/>
      <p:regular r:id="rId34"/>
      <p:bold r:id="rId35"/>
      <p:italic r:id="rId36"/>
      <p:boldItalic r:id="rId37"/>
    </p:embeddedFont>
    <p:embeddedFont>
      <p:font typeface="La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5.xml"/><Relationship Id="rId41" Type="http://schemas.openxmlformats.org/officeDocument/2006/relationships/font" Target="fonts/Lato-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ProximaNova-bold.fntdata"/><Relationship Id="rId12" Type="http://schemas.openxmlformats.org/officeDocument/2006/relationships/slide" Target="slides/slide7.xml"/><Relationship Id="rId34" Type="http://schemas.openxmlformats.org/officeDocument/2006/relationships/font" Target="fonts/ProximaNova-regular.fntdata"/><Relationship Id="rId15" Type="http://schemas.openxmlformats.org/officeDocument/2006/relationships/slide" Target="slides/slide10.xml"/><Relationship Id="rId37" Type="http://schemas.openxmlformats.org/officeDocument/2006/relationships/font" Target="fonts/ProximaNova-boldItalic.fntdata"/><Relationship Id="rId14" Type="http://schemas.openxmlformats.org/officeDocument/2006/relationships/slide" Target="slides/slide9.xml"/><Relationship Id="rId36" Type="http://schemas.openxmlformats.org/officeDocument/2006/relationships/font" Target="fonts/ProximaNova-italic.fntdata"/><Relationship Id="rId17" Type="http://schemas.openxmlformats.org/officeDocument/2006/relationships/slide" Target="slides/slide12.xml"/><Relationship Id="rId39" Type="http://schemas.openxmlformats.org/officeDocument/2006/relationships/font" Target="fonts/Lato-bold.fntdata"/><Relationship Id="rId16" Type="http://schemas.openxmlformats.org/officeDocument/2006/relationships/slide" Target="slides/slide11.xml"/><Relationship Id="rId38" Type="http://schemas.openxmlformats.org/officeDocument/2006/relationships/font" Target="fonts/Lat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ec0fe0ae18_0_1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ec0fe0ae18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ec0fe0ae18_0_2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ec0fe0ae18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ec0fe0ae18_0_2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gec0fe0ae18_0_2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816e3626da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816e3626da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816e3626da_0_9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16e3626da_0_9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816e3626da_0_9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816e3626da_0_9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71888d68b6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71888d68b6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71888d68b6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71888d68b6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816e3626da_0_9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816e3626da_0_9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71888d68b6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71888d68b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1888d68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1888d68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71888d68b6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71888d68b6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71888d68b6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71888d68b6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71888d68b6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71888d68b6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71888d68b6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71888d68b6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71888d68b6_1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71888d68b6_1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71888d68b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1888d68b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816e3626da_0_9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16e3626da_0_9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71888d68b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71888d68b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71888d68b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71888d68b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ec0fe0ae18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gec0fe0ae18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ec0fe0ae18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gec0fe0ae18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ec0fe0ae18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ec0fe0ae18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81" name="Shape 81"/>
        <p:cNvGrpSpPr/>
        <p:nvPr/>
      </p:nvGrpSpPr>
      <p:grpSpPr>
        <a:xfrm>
          <a:off x="0" y="0"/>
          <a:ext cx="0" cy="0"/>
          <a:chOff x="0" y="0"/>
          <a:chExt cx="0" cy="0"/>
        </a:xfrm>
      </p:grpSpPr>
      <p:sp>
        <p:nvSpPr>
          <p:cNvPr id="82" name="Google Shape;82;p13"/>
          <p:cNvSpPr txBox="1"/>
          <p:nvPr/>
        </p:nvSpPr>
        <p:spPr>
          <a:xfrm>
            <a:off x="378779" y="374524"/>
            <a:ext cx="5317800" cy="409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SzPts val="2600"/>
              <a:buFont typeface="Arial"/>
              <a:buNone/>
            </a:pPr>
            <a:r>
              <a:t/>
            </a:r>
            <a:endParaRPr b="0" i="0" sz="2600" u="none" cap="none" strike="noStrike">
              <a:solidFill>
                <a:schemeClr val="dk1"/>
              </a:solidFill>
              <a:latin typeface="Arial"/>
              <a:ea typeface="Arial"/>
              <a:cs typeface="Arial"/>
              <a:sym typeface="Arial"/>
            </a:endParaRPr>
          </a:p>
        </p:txBody>
      </p:sp>
      <p:pic>
        <p:nvPicPr>
          <p:cNvPr id="83" name="Google Shape;83;p13"/>
          <p:cNvPicPr preferRelativeResize="0"/>
          <p:nvPr/>
        </p:nvPicPr>
        <p:blipFill rotWithShape="1">
          <a:blip r:embed="rId2">
            <a:alphaModFix/>
          </a:blip>
          <a:srcRect b="0" l="0" r="50000" t="0"/>
          <a:stretch/>
        </p:blipFill>
        <p:spPr>
          <a:xfrm>
            <a:off x="0" y="0"/>
            <a:ext cx="4572000" cy="5143500"/>
          </a:xfrm>
          <a:prstGeom prst="rect">
            <a:avLst/>
          </a:prstGeom>
          <a:noFill/>
          <a:ln>
            <a:noFill/>
          </a:ln>
        </p:spPr>
      </p:pic>
      <p:sp>
        <p:nvSpPr>
          <p:cNvPr id="84" name="Google Shape;84;p13"/>
          <p:cNvSpPr txBox="1"/>
          <p:nvPr>
            <p:ph type="title"/>
          </p:nvPr>
        </p:nvSpPr>
        <p:spPr>
          <a:xfrm>
            <a:off x="378779" y="1028785"/>
            <a:ext cx="3902100" cy="9867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13"/>
          <p:cNvSpPr txBox="1"/>
          <p:nvPr>
            <p:ph idx="1" type="body"/>
          </p:nvPr>
        </p:nvSpPr>
        <p:spPr>
          <a:xfrm>
            <a:off x="1067066" y="2663791"/>
            <a:ext cx="3213600" cy="18408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800"/>
              </a:spcBef>
              <a:spcAft>
                <a:spcPts val="0"/>
              </a:spcAft>
              <a:buClr>
                <a:srgbClr val="21529A"/>
              </a:buClr>
              <a:buSzPts val="2100"/>
              <a:buFont typeface="Arial"/>
              <a:buNone/>
              <a:defRPr b="0" i="0" sz="2100" u="none" cap="none" strike="noStrike">
                <a:solidFill>
                  <a:srgbClr val="21529A"/>
                </a:solidFill>
                <a:latin typeface="Arial"/>
                <a:ea typeface="Arial"/>
                <a:cs typeface="Arial"/>
                <a:sym typeface="Arial"/>
              </a:defRPr>
            </a:lvl1pPr>
            <a:lvl2pPr indent="-228600" lvl="1" marL="914400"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6" name="Shape 86"/>
        <p:cNvGrpSpPr/>
        <p:nvPr/>
      </p:nvGrpSpPr>
      <p:grpSpPr>
        <a:xfrm>
          <a:off x="0" y="0"/>
          <a:ext cx="0" cy="0"/>
          <a:chOff x="0" y="0"/>
          <a:chExt cx="0" cy="0"/>
        </a:xfrm>
      </p:grpSpPr>
      <p:pic>
        <p:nvPicPr>
          <p:cNvPr id="87" name="Google Shape;87;p1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8" name="Google Shape;88;p14"/>
          <p:cNvSpPr txBox="1"/>
          <p:nvPr>
            <p:ph type="title"/>
          </p:nvPr>
        </p:nvSpPr>
        <p:spPr>
          <a:xfrm>
            <a:off x="1093456" y="278016"/>
            <a:ext cx="6347700" cy="422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9" name="Google Shape;89;p14"/>
          <p:cNvSpPr txBox="1"/>
          <p:nvPr>
            <p:ph idx="1" type="body"/>
          </p:nvPr>
        </p:nvSpPr>
        <p:spPr>
          <a:xfrm>
            <a:off x="1093456" y="938880"/>
            <a:ext cx="3047400" cy="3926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800"/>
              </a:spcBef>
              <a:spcAft>
                <a:spcPts val="0"/>
              </a:spcAft>
              <a:buClr>
                <a:srgbClr val="595959"/>
              </a:buClr>
              <a:buSzPts val="2100"/>
              <a:buFont typeface="Arial"/>
              <a:buNone/>
              <a:defRPr b="0" i="0" sz="2100" u="none" cap="none" strike="noStrike">
                <a:solidFill>
                  <a:srgbClr val="595959"/>
                </a:solidFill>
                <a:latin typeface="Arial"/>
                <a:ea typeface="Arial"/>
                <a:cs typeface="Arial"/>
                <a:sym typeface="Arial"/>
              </a:defRPr>
            </a:lvl1pPr>
            <a:lvl2pPr indent="-228600" lvl="1" marL="914400"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90" name="Google Shape;90;p14"/>
          <p:cNvSpPr txBox="1"/>
          <p:nvPr>
            <p:ph idx="2" type="body"/>
          </p:nvPr>
        </p:nvSpPr>
        <p:spPr>
          <a:xfrm>
            <a:off x="4393688" y="938880"/>
            <a:ext cx="3047400" cy="3926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800"/>
              </a:spcBef>
              <a:spcAft>
                <a:spcPts val="0"/>
              </a:spcAft>
              <a:buClr>
                <a:srgbClr val="595959"/>
              </a:buClr>
              <a:buSzPts val="2100"/>
              <a:buFont typeface="Arial"/>
              <a:buNone/>
              <a:defRPr b="0" i="0" sz="2100" u="none" cap="none" strike="noStrike">
                <a:solidFill>
                  <a:srgbClr val="595959"/>
                </a:solidFill>
                <a:latin typeface="Arial"/>
                <a:ea typeface="Arial"/>
                <a:cs typeface="Arial"/>
                <a:sym typeface="Arial"/>
              </a:defRPr>
            </a:lvl1pPr>
            <a:lvl2pPr indent="-228600" lvl="1" marL="914400"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s Slide ">
  <p:cSld name="Projects Slide ">
    <p:spTree>
      <p:nvGrpSpPr>
        <p:cNvPr id="91" name="Shape 91"/>
        <p:cNvGrpSpPr/>
        <p:nvPr/>
      </p:nvGrpSpPr>
      <p:grpSpPr>
        <a:xfrm>
          <a:off x="0" y="0"/>
          <a:ext cx="0" cy="0"/>
          <a:chOff x="0" y="0"/>
          <a:chExt cx="0" cy="0"/>
        </a:xfrm>
      </p:grpSpPr>
      <p:sp>
        <p:nvSpPr>
          <p:cNvPr id="92" name="Google Shape;92;p15"/>
          <p:cNvSpPr txBox="1"/>
          <p:nvPr/>
        </p:nvSpPr>
        <p:spPr>
          <a:xfrm>
            <a:off x="378778" y="374524"/>
            <a:ext cx="8462400" cy="409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SzPts val="2600"/>
              <a:buFont typeface="Arial"/>
              <a:buNone/>
            </a:pPr>
            <a:r>
              <a:t/>
            </a:r>
            <a:endParaRPr b="0" i="0" sz="2600" u="none" cap="none" strike="noStrike">
              <a:solidFill>
                <a:schemeClr val="dk1"/>
              </a:solidFill>
              <a:latin typeface="Arial"/>
              <a:ea typeface="Arial"/>
              <a:cs typeface="Arial"/>
              <a:sym typeface="Arial"/>
            </a:endParaRPr>
          </a:p>
        </p:txBody>
      </p:sp>
      <p:pic>
        <p:nvPicPr>
          <p:cNvPr id="93" name="Google Shape;93;p1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4" name="Google Shape;94;p15"/>
          <p:cNvSpPr txBox="1"/>
          <p:nvPr>
            <p:ph type="title"/>
          </p:nvPr>
        </p:nvSpPr>
        <p:spPr>
          <a:xfrm>
            <a:off x="915468" y="374524"/>
            <a:ext cx="6852000" cy="439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rgbClr val="21529A"/>
              </a:buClr>
              <a:buSzPts val="4500"/>
              <a:buFont typeface="Arial"/>
              <a:buNone/>
              <a:defRPr b="1" i="0" sz="4500" u="none" cap="none" strike="noStrike">
                <a:solidFill>
                  <a:srgbClr val="21529A"/>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slide" Target="/ppt/slides/slide19.xml"/><Relationship Id="rId4" Type="http://schemas.openxmlformats.org/officeDocument/2006/relationships/slide" Target="/ppt/slides/slide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docs.google.com/spreadsheets/d/1T28KhHYtVxd661PIXt7pRdAC3wIvi2vlpKsE7IvwXIM/edit?usp=shari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mailto:larcdeskw@sonoma.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support.zoom.us/hc/en-us?_ga=2.213109651.624334850.1584373402-1860220776.158256308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mailto:larcdeskw@sonoma.edu" TargetMode="Externa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slide" Target="/ppt/slides/slide4.xml"/><Relationship Id="rId4" Type="http://schemas.openxmlformats.org/officeDocument/2006/relationships/slide" Target="/ppt/slides/slide16.xml"/><Relationship Id="rId5"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slide" Target="/ppt/slides/slide13.xml"/><Relationship Id="rId4" Type="http://schemas.openxmlformats.org/officeDocument/2006/relationships/slide" Target="/ppt/slides/slide15.xml"/><Relationship Id="rId5" Type="http://schemas.openxmlformats.org/officeDocument/2006/relationships/image" Target="../media/image5.jpg"/><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type="ctrTitle"/>
          </p:nvPr>
        </p:nvSpPr>
        <p:spPr>
          <a:xfrm>
            <a:off x="606450" y="2351372"/>
            <a:ext cx="82221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Student Guide to Online LARC Services</a:t>
            </a:r>
            <a:endParaRPr/>
          </a:p>
        </p:txBody>
      </p:sp>
      <p:sp>
        <p:nvSpPr>
          <p:cNvPr id="100" name="Google Shape;100;p16"/>
          <p:cNvSpPr txBox="1"/>
          <p:nvPr>
            <p:ph idx="1" type="subTitle"/>
          </p:nvPr>
        </p:nvSpPr>
        <p:spPr>
          <a:xfrm>
            <a:off x="677852" y="3190175"/>
            <a:ext cx="79140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Online Tutorial Program and Writing Center Tutoring</a:t>
            </a:r>
            <a:endParaRPr/>
          </a:p>
          <a:p>
            <a:pPr indent="0" lvl="0" marL="0" rtl="0" algn="l">
              <a:spcBef>
                <a:spcPts val="0"/>
              </a:spcBef>
              <a:spcAft>
                <a:spcPts val="0"/>
              </a:spcAft>
              <a:buNone/>
            </a:pPr>
            <a:r>
              <a:rPr lang="en"/>
              <a:t>Online Supplemental Instruction &amp; Stretch Math Learning Communities. </a:t>
            </a:r>
            <a:endParaRPr/>
          </a:p>
        </p:txBody>
      </p:sp>
      <p:pic>
        <p:nvPicPr>
          <p:cNvPr id="101" name="Google Shape;101;p16"/>
          <p:cNvPicPr preferRelativeResize="0"/>
          <p:nvPr/>
        </p:nvPicPr>
        <p:blipFill>
          <a:blip r:embed="rId3">
            <a:alphaModFix/>
          </a:blip>
          <a:stretch>
            <a:fillRect/>
          </a:stretch>
        </p:blipFill>
        <p:spPr>
          <a:xfrm>
            <a:off x="2699125" y="345380"/>
            <a:ext cx="3028877" cy="1168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ph idx="4294967295" type="title"/>
          </p:nvPr>
        </p:nvSpPr>
        <p:spPr>
          <a:xfrm>
            <a:off x="820092" y="208512"/>
            <a:ext cx="4760700" cy="31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Screenshot of the appointments</a:t>
            </a:r>
            <a:endParaRPr>
              <a:solidFill>
                <a:schemeClr val="dk1"/>
              </a:solidFill>
              <a:latin typeface="Proxima Nova"/>
              <a:ea typeface="Proxima Nova"/>
              <a:cs typeface="Proxima Nova"/>
              <a:sym typeface="Proxima Nova"/>
            </a:endParaRPr>
          </a:p>
        </p:txBody>
      </p:sp>
      <p:pic>
        <p:nvPicPr>
          <p:cNvPr id="167" name="Google Shape;167;p25"/>
          <p:cNvPicPr preferRelativeResize="0"/>
          <p:nvPr/>
        </p:nvPicPr>
        <p:blipFill>
          <a:blip r:embed="rId3">
            <a:alphaModFix/>
          </a:blip>
          <a:stretch>
            <a:fillRect/>
          </a:stretch>
        </p:blipFill>
        <p:spPr>
          <a:xfrm>
            <a:off x="564700" y="2405306"/>
            <a:ext cx="8014577" cy="2214956"/>
          </a:xfrm>
          <a:prstGeom prst="rect">
            <a:avLst/>
          </a:prstGeom>
          <a:noFill/>
          <a:ln>
            <a:noFill/>
          </a:ln>
        </p:spPr>
      </p:pic>
      <p:sp>
        <p:nvSpPr>
          <p:cNvPr id="168" name="Google Shape;168;p25"/>
          <p:cNvSpPr txBox="1"/>
          <p:nvPr/>
        </p:nvSpPr>
        <p:spPr>
          <a:xfrm>
            <a:off x="1123031" y="1443188"/>
            <a:ext cx="6593100" cy="538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1300">
                <a:latin typeface="Proxima Nova"/>
                <a:ea typeface="Proxima Nova"/>
                <a:cs typeface="Proxima Nova"/>
                <a:sym typeface="Proxima Nova"/>
              </a:rPr>
              <a:t>Note: Students won’t see all the colors. YOUR personal appointment will be YELLOW. </a:t>
            </a:r>
            <a:endParaRPr b="1" sz="1300">
              <a:latin typeface="Proxima Nova"/>
              <a:ea typeface="Proxima Nova"/>
              <a:cs typeface="Proxima Nova"/>
              <a:sym typeface="Proxima Nova"/>
            </a:endParaRPr>
          </a:p>
          <a:p>
            <a:pPr indent="0" lvl="0" marL="0" rtl="0" algn="l">
              <a:spcBef>
                <a:spcPts val="0"/>
              </a:spcBef>
              <a:spcAft>
                <a:spcPts val="0"/>
              </a:spcAft>
              <a:buNone/>
            </a:pPr>
            <a:r>
              <a:rPr b="1" lang="en" sz="1300">
                <a:latin typeface="Proxima Nova"/>
                <a:ea typeface="Proxima Nova"/>
                <a:cs typeface="Proxima Nova"/>
                <a:sym typeface="Proxima Nova"/>
              </a:rPr>
              <a:t>White Slots = OPEN APPOINTMENTS! </a:t>
            </a:r>
            <a:endParaRPr b="1" sz="1300">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idx="4294967295" type="title"/>
          </p:nvPr>
        </p:nvSpPr>
        <p:spPr>
          <a:xfrm>
            <a:off x="1093463" y="278025"/>
            <a:ext cx="7256400" cy="42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solidFill>
                  <a:schemeClr val="dk1"/>
                </a:solidFill>
                <a:latin typeface="Proxima Nova"/>
                <a:ea typeface="Proxima Nova"/>
                <a:cs typeface="Proxima Nova"/>
                <a:sym typeface="Proxima Nova"/>
              </a:rPr>
              <a:t>Screenshot of the appointment window</a:t>
            </a:r>
            <a:endParaRPr sz="2900">
              <a:solidFill>
                <a:schemeClr val="dk1"/>
              </a:solidFill>
              <a:latin typeface="Proxima Nova"/>
              <a:ea typeface="Proxima Nova"/>
              <a:cs typeface="Proxima Nova"/>
              <a:sym typeface="Proxima Nova"/>
            </a:endParaRPr>
          </a:p>
        </p:txBody>
      </p:sp>
      <p:sp>
        <p:nvSpPr>
          <p:cNvPr id="174" name="Google Shape;174;p26"/>
          <p:cNvSpPr txBox="1"/>
          <p:nvPr/>
        </p:nvSpPr>
        <p:spPr>
          <a:xfrm>
            <a:off x="1170650" y="962649"/>
            <a:ext cx="3285300" cy="18624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1600">
                <a:latin typeface="Proxima Nova"/>
                <a:ea typeface="Proxima Nova"/>
                <a:cs typeface="Proxima Nova"/>
                <a:sym typeface="Proxima Nova"/>
              </a:rPr>
              <a:t>This is only a partial screenshot. There are more questions in the pop up window and a large blue button that says “Create Appointment” that confirms your appointment. You will also get an email confirmation.</a:t>
            </a:r>
            <a:r>
              <a:rPr b="1" lang="en" sz="1300">
                <a:latin typeface="Proxima Nova"/>
                <a:ea typeface="Proxima Nova"/>
                <a:cs typeface="Proxima Nova"/>
                <a:sym typeface="Proxima Nova"/>
              </a:rPr>
              <a:t> </a:t>
            </a:r>
            <a:endParaRPr b="1" sz="1300">
              <a:latin typeface="Proxima Nova"/>
              <a:ea typeface="Proxima Nova"/>
              <a:cs typeface="Proxima Nova"/>
              <a:sym typeface="Proxima Nova"/>
            </a:endParaRPr>
          </a:p>
        </p:txBody>
      </p:sp>
      <p:pic>
        <p:nvPicPr>
          <p:cNvPr id="175" name="Google Shape;175;p26"/>
          <p:cNvPicPr preferRelativeResize="0"/>
          <p:nvPr/>
        </p:nvPicPr>
        <p:blipFill>
          <a:blip r:embed="rId3">
            <a:alphaModFix/>
          </a:blip>
          <a:stretch>
            <a:fillRect/>
          </a:stretch>
        </p:blipFill>
        <p:spPr>
          <a:xfrm>
            <a:off x="4687675" y="962650"/>
            <a:ext cx="2884275" cy="39683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7"/>
          <p:cNvSpPr txBox="1"/>
          <p:nvPr>
            <p:ph type="title"/>
          </p:nvPr>
        </p:nvSpPr>
        <p:spPr>
          <a:xfrm>
            <a:off x="311700" y="410000"/>
            <a:ext cx="8520600" cy="6078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SzPts val="4500"/>
              <a:buNone/>
            </a:pPr>
            <a:r>
              <a:rPr lang="en" sz="1400">
                <a:solidFill>
                  <a:srgbClr val="0B5394"/>
                </a:solidFill>
                <a:latin typeface="Roboto"/>
                <a:ea typeface="Roboto"/>
                <a:cs typeface="Roboto"/>
                <a:sym typeface="Roboto"/>
              </a:rPr>
              <a:t>Helpful </a:t>
            </a:r>
            <a:r>
              <a:rPr lang="en" sz="1600">
                <a:solidFill>
                  <a:srgbClr val="0B5394"/>
                </a:solidFill>
                <a:latin typeface="Roboto"/>
                <a:ea typeface="Roboto"/>
                <a:cs typeface="Roboto"/>
                <a:sym typeface="Roboto"/>
              </a:rPr>
              <a:t>Hints:</a:t>
            </a:r>
            <a:endParaRPr sz="1600">
              <a:solidFill>
                <a:srgbClr val="0B5394"/>
              </a:solidFill>
              <a:latin typeface="Roboto"/>
              <a:ea typeface="Roboto"/>
              <a:cs typeface="Roboto"/>
              <a:sym typeface="Roboto"/>
            </a:endParaRPr>
          </a:p>
          <a:p>
            <a:pPr indent="-254000" lvl="0" marL="342900" rtl="0" algn="l">
              <a:lnSpc>
                <a:spcPct val="100000"/>
              </a:lnSpc>
              <a:spcBef>
                <a:spcPts val="1200"/>
              </a:spcBef>
              <a:spcAft>
                <a:spcPts val="0"/>
              </a:spcAft>
              <a:buClr>
                <a:schemeClr val="dk1"/>
              </a:buClr>
              <a:buSzPts val="1400"/>
              <a:buFont typeface="Roboto"/>
              <a:buChar char="●"/>
            </a:pPr>
            <a:r>
              <a:rPr b="0" lang="en" sz="1400">
                <a:solidFill>
                  <a:schemeClr val="dk1"/>
                </a:solidFill>
                <a:latin typeface="Roboto"/>
                <a:ea typeface="Roboto"/>
                <a:cs typeface="Roboto"/>
                <a:sym typeface="Roboto"/>
              </a:rPr>
              <a:t>Read the tutor profile at the top of the appointment window OR on the LARC Tutor Profiles page. This will help you select a tutor that meets your specific needs. </a:t>
            </a:r>
            <a:endParaRPr b="0" sz="1400">
              <a:solidFill>
                <a:schemeClr val="dk1"/>
              </a:solidFill>
              <a:latin typeface="Roboto"/>
              <a:ea typeface="Roboto"/>
              <a:cs typeface="Roboto"/>
              <a:sym typeface="Roboto"/>
            </a:endParaRPr>
          </a:p>
          <a:p>
            <a:pPr indent="-254000" lvl="0" marL="342900" rtl="0" algn="l">
              <a:lnSpc>
                <a:spcPct val="100000"/>
              </a:lnSpc>
              <a:spcBef>
                <a:spcPts val="0"/>
              </a:spcBef>
              <a:spcAft>
                <a:spcPts val="0"/>
              </a:spcAft>
              <a:buClr>
                <a:schemeClr val="dk1"/>
              </a:buClr>
              <a:buSzPts val="1400"/>
              <a:buFont typeface="Roboto"/>
              <a:buChar char="●"/>
            </a:pPr>
            <a:r>
              <a:rPr b="0" lang="en" sz="1400">
                <a:solidFill>
                  <a:schemeClr val="dk1"/>
                </a:solidFill>
                <a:latin typeface="Roboto"/>
                <a:ea typeface="Roboto"/>
                <a:cs typeface="Roboto"/>
                <a:sym typeface="Roboto"/>
              </a:rPr>
              <a:t>Make a note of the day, time, and tutor name for your appointment, and which modality it is in. You will get an email reminder as well if you select that option when registering for an account (highly recommended).</a:t>
            </a:r>
            <a:endParaRPr b="0" sz="1400">
              <a:solidFill>
                <a:schemeClr val="dk1"/>
              </a:solidFill>
              <a:latin typeface="Roboto"/>
              <a:ea typeface="Roboto"/>
              <a:cs typeface="Roboto"/>
              <a:sym typeface="Roboto"/>
            </a:endParaRPr>
          </a:p>
          <a:p>
            <a:pPr indent="-254000" lvl="0" marL="342900" rtl="0" algn="l">
              <a:lnSpc>
                <a:spcPct val="100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The Zoom meeting link is in your appointment on WC Online. </a:t>
            </a:r>
            <a:r>
              <a:rPr lang="en" sz="1400">
                <a:solidFill>
                  <a:schemeClr val="dk1"/>
                </a:solidFill>
                <a:latin typeface="Roboto"/>
                <a:ea typeface="Roboto"/>
                <a:cs typeface="Roboto"/>
                <a:sym typeface="Roboto"/>
              </a:rPr>
              <a:t>For in-person appointments, please come to the LARC on the first floor of the University Library, Schulz.</a:t>
            </a:r>
            <a:endParaRPr sz="1400">
              <a:solidFill>
                <a:schemeClr val="dk1"/>
              </a:solidFill>
              <a:latin typeface="Roboto"/>
              <a:ea typeface="Roboto"/>
              <a:cs typeface="Roboto"/>
              <a:sym typeface="Roboto"/>
            </a:endParaRPr>
          </a:p>
          <a:p>
            <a:pPr indent="0" lvl="0" marL="0" rtl="0" algn="l">
              <a:lnSpc>
                <a:spcPct val="100000"/>
              </a:lnSpc>
              <a:spcBef>
                <a:spcPts val="1200"/>
              </a:spcBef>
              <a:spcAft>
                <a:spcPts val="0"/>
              </a:spcAft>
              <a:buSzPts val="4500"/>
              <a:buNone/>
            </a:pPr>
            <a:r>
              <a:t/>
            </a:r>
            <a:endParaRPr sz="1200">
              <a:solidFill>
                <a:srgbClr val="000000"/>
              </a:solidFill>
              <a:latin typeface="Roboto"/>
              <a:ea typeface="Roboto"/>
              <a:cs typeface="Roboto"/>
              <a:sym typeface="Roboto"/>
            </a:endParaRPr>
          </a:p>
          <a:p>
            <a:pPr indent="0" lvl="0" marL="0" rtl="0" algn="l">
              <a:lnSpc>
                <a:spcPct val="100000"/>
              </a:lnSpc>
              <a:spcBef>
                <a:spcPts val="1200"/>
              </a:spcBef>
              <a:spcAft>
                <a:spcPts val="0"/>
              </a:spcAft>
              <a:buSzPts val="4500"/>
              <a:buNone/>
            </a:pPr>
            <a:r>
              <a:rPr lang="en" sz="1300">
                <a:solidFill>
                  <a:srgbClr val="000000"/>
                </a:solidFill>
                <a:latin typeface="Roboto"/>
                <a:ea typeface="Roboto"/>
                <a:cs typeface="Roboto"/>
                <a:sym typeface="Roboto"/>
              </a:rPr>
              <a:t>I’ve scheduled my online appointment, now what?</a:t>
            </a:r>
            <a:endParaRPr sz="1300">
              <a:solidFill>
                <a:srgbClr val="000000"/>
              </a:solidFill>
              <a:latin typeface="Roboto"/>
              <a:ea typeface="Roboto"/>
              <a:cs typeface="Roboto"/>
              <a:sym typeface="Roboto"/>
            </a:endParaRPr>
          </a:p>
          <a:p>
            <a:pPr indent="0" lvl="0" marL="0" rtl="0" algn="l">
              <a:lnSpc>
                <a:spcPct val="100000"/>
              </a:lnSpc>
              <a:spcBef>
                <a:spcPts val="1200"/>
              </a:spcBef>
              <a:spcAft>
                <a:spcPts val="0"/>
              </a:spcAft>
              <a:buSzPts val="4500"/>
              <a:buNone/>
            </a:pPr>
            <a:r>
              <a:rPr b="0" lang="en" sz="1300">
                <a:solidFill>
                  <a:srgbClr val="000000"/>
                </a:solidFill>
                <a:latin typeface="Roboto"/>
                <a:ea typeface="Roboto"/>
                <a:cs typeface="Roboto"/>
                <a:sym typeface="Roboto"/>
              </a:rPr>
              <a:t>Please log into your WC Online account through the </a:t>
            </a:r>
            <a:r>
              <a:rPr lang="en" sz="1300">
                <a:solidFill>
                  <a:srgbClr val="000000"/>
                </a:solidFill>
                <a:latin typeface="Roboto"/>
                <a:ea typeface="Roboto"/>
                <a:cs typeface="Roboto"/>
                <a:sym typeface="Roboto"/>
              </a:rPr>
              <a:t>LARC-WC Online Tile in MySSU</a:t>
            </a:r>
            <a:r>
              <a:rPr b="0" lang="en" sz="1300">
                <a:solidFill>
                  <a:srgbClr val="000000"/>
                </a:solidFill>
                <a:latin typeface="Roboto"/>
                <a:ea typeface="Roboto"/>
                <a:cs typeface="Roboto"/>
                <a:sym typeface="Roboto"/>
              </a:rPr>
              <a:t> and select the appropriate schedule and click on your appointment link 5 minutes before your session: </a:t>
            </a:r>
            <a:r>
              <a:rPr lang="en" sz="1300">
                <a:solidFill>
                  <a:srgbClr val="000000"/>
                </a:solidFill>
                <a:latin typeface="Roboto"/>
                <a:ea typeface="Roboto"/>
                <a:cs typeface="Roboto"/>
                <a:sym typeface="Roboto"/>
              </a:rPr>
              <a:t>The Zoom meeting link is in your appointment on WC Online.</a:t>
            </a:r>
            <a:r>
              <a:rPr b="0" lang="en" sz="1300">
                <a:solidFill>
                  <a:srgbClr val="000000"/>
                </a:solidFill>
                <a:latin typeface="Roboto"/>
                <a:ea typeface="Roboto"/>
                <a:cs typeface="Roboto"/>
                <a:sym typeface="Roboto"/>
              </a:rPr>
              <a:t> </a:t>
            </a:r>
            <a:endParaRPr sz="900">
              <a:solidFill>
                <a:srgbClr val="434343"/>
              </a:solidFill>
              <a:latin typeface="Roboto"/>
              <a:ea typeface="Roboto"/>
              <a:cs typeface="Roboto"/>
              <a:sym typeface="Roboto"/>
            </a:endParaRPr>
          </a:p>
          <a:p>
            <a:pPr indent="0" lvl="0" marL="0" rtl="0" algn="l">
              <a:lnSpc>
                <a:spcPct val="100000"/>
              </a:lnSpc>
              <a:spcBef>
                <a:spcPts val="1200"/>
              </a:spcBef>
              <a:spcAft>
                <a:spcPts val="0"/>
              </a:spcAft>
              <a:buSzPts val="4500"/>
              <a:buNone/>
            </a:pPr>
            <a:r>
              <a:t/>
            </a:r>
            <a:endParaRPr b="0" sz="900">
              <a:solidFill>
                <a:srgbClr val="434343"/>
              </a:solidFill>
              <a:latin typeface="Roboto"/>
              <a:ea typeface="Roboto"/>
              <a:cs typeface="Roboto"/>
              <a:sym typeface="Roboto"/>
            </a:endParaRPr>
          </a:p>
          <a:p>
            <a:pPr indent="0" lvl="0" marL="0" rtl="0" algn="l">
              <a:lnSpc>
                <a:spcPct val="100000"/>
              </a:lnSpc>
              <a:spcBef>
                <a:spcPts val="1200"/>
              </a:spcBef>
              <a:spcAft>
                <a:spcPts val="0"/>
              </a:spcAft>
              <a:buSzPts val="4500"/>
              <a:buNone/>
            </a:pPr>
            <a:r>
              <a:t/>
            </a:r>
            <a:endParaRPr b="0" sz="900">
              <a:solidFill>
                <a:srgbClr val="434343"/>
              </a:solidFill>
              <a:latin typeface="Roboto"/>
              <a:ea typeface="Roboto"/>
              <a:cs typeface="Roboto"/>
              <a:sym typeface="Roboto"/>
            </a:endParaRPr>
          </a:p>
          <a:p>
            <a:pPr indent="0" lvl="0" marL="0" rtl="0" algn="l">
              <a:lnSpc>
                <a:spcPct val="115000"/>
              </a:lnSpc>
              <a:spcBef>
                <a:spcPts val="1200"/>
              </a:spcBef>
              <a:spcAft>
                <a:spcPts val="0"/>
              </a:spcAft>
              <a:buSzPts val="4500"/>
              <a:buNone/>
            </a:pPr>
            <a:r>
              <a:t/>
            </a:r>
            <a:endParaRPr sz="1100">
              <a:solidFill>
                <a:srgbClr val="434343"/>
              </a:solidFill>
              <a:latin typeface="Roboto"/>
              <a:ea typeface="Roboto"/>
              <a:cs typeface="Roboto"/>
              <a:sym typeface="Roboto"/>
            </a:endParaRPr>
          </a:p>
          <a:p>
            <a:pPr indent="0" lvl="0" marL="342900" rtl="0" algn="l">
              <a:lnSpc>
                <a:spcPct val="115000"/>
              </a:lnSpc>
              <a:spcBef>
                <a:spcPts val="1200"/>
              </a:spcBef>
              <a:spcAft>
                <a:spcPts val="0"/>
              </a:spcAft>
              <a:buSzPts val="4500"/>
              <a:buNone/>
            </a:pPr>
            <a:r>
              <a:t/>
            </a:r>
            <a:endParaRPr sz="2900">
              <a:latin typeface="Proxima Nova"/>
              <a:ea typeface="Proxima Nova"/>
              <a:cs typeface="Proxima Nova"/>
              <a:sym typeface="Proxima Nova"/>
            </a:endParaRPr>
          </a:p>
          <a:p>
            <a:pPr indent="-165100" lvl="0" marL="342900" rtl="0" algn="l">
              <a:lnSpc>
                <a:spcPct val="105000"/>
              </a:lnSpc>
              <a:spcBef>
                <a:spcPts val="800"/>
              </a:spcBef>
              <a:spcAft>
                <a:spcPts val="800"/>
              </a:spcAft>
              <a:buClr>
                <a:schemeClr val="lt1"/>
              </a:buClr>
              <a:buSzPts val="1200"/>
              <a:buFont typeface="Roboto"/>
              <a:buNone/>
            </a:pPr>
            <a:r>
              <a:t/>
            </a:r>
            <a:endParaRPr b="0" sz="1200">
              <a:solidFill>
                <a:schemeClr val="lt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8"/>
          <p:cNvSpPr txBox="1"/>
          <p:nvPr>
            <p:ph type="title"/>
          </p:nvPr>
        </p:nvSpPr>
        <p:spPr>
          <a:xfrm>
            <a:off x="311700" y="2597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Getting ready for your Zoom tutoring appointment</a:t>
            </a:r>
            <a:endParaRPr sz="2400"/>
          </a:p>
        </p:txBody>
      </p:sp>
      <p:sp>
        <p:nvSpPr>
          <p:cNvPr id="186" name="Google Shape;186;p28"/>
          <p:cNvSpPr txBox="1"/>
          <p:nvPr>
            <p:ph idx="4294967295" type="body"/>
          </p:nvPr>
        </p:nvSpPr>
        <p:spPr>
          <a:xfrm>
            <a:off x="403550" y="902250"/>
            <a:ext cx="79380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If you are using a laptop or tablet, you can click the link and join the meeting. If you are using a phone, you will first need to download the Zoom app on your phone, so allow some extra time for this step. </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a:p>
          <a:p>
            <a:pPr indent="0" lvl="0" marL="457200" rtl="0" algn="l">
              <a:spcBef>
                <a:spcPts val="1600"/>
              </a:spcBef>
              <a:spcAft>
                <a:spcPts val="1600"/>
              </a:spcAft>
              <a:buNone/>
            </a:pPr>
            <a:r>
              <a:t/>
            </a:r>
            <a:endParaRPr/>
          </a:p>
        </p:txBody>
      </p:sp>
      <p:pic>
        <p:nvPicPr>
          <p:cNvPr id="187" name="Google Shape;187;p28"/>
          <p:cNvPicPr preferRelativeResize="0"/>
          <p:nvPr/>
        </p:nvPicPr>
        <p:blipFill>
          <a:blip r:embed="rId3">
            <a:alphaModFix/>
          </a:blip>
          <a:stretch>
            <a:fillRect/>
          </a:stretch>
        </p:blipFill>
        <p:spPr>
          <a:xfrm>
            <a:off x="2761225" y="2045125"/>
            <a:ext cx="2889100" cy="2845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Starting your online session (continued)</a:t>
            </a:r>
            <a:endParaRPr/>
          </a:p>
        </p:txBody>
      </p:sp>
      <p:sp>
        <p:nvSpPr>
          <p:cNvPr id="193" name="Google Shape;193;p29"/>
          <p:cNvSpPr txBox="1"/>
          <p:nvPr/>
        </p:nvSpPr>
        <p:spPr>
          <a:xfrm>
            <a:off x="311700" y="1219075"/>
            <a:ext cx="3746400" cy="60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sp>
        <p:nvSpPr>
          <p:cNvPr id="194" name="Google Shape;194;p29"/>
          <p:cNvSpPr txBox="1"/>
          <p:nvPr>
            <p:ph idx="1" type="body"/>
          </p:nvPr>
        </p:nvSpPr>
        <p:spPr>
          <a:xfrm>
            <a:off x="35345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Test your speakers &amp; microphone</a:t>
            </a:r>
            <a:r>
              <a:rPr lang="en"/>
              <a:t>, by clicking the audio settings in the bottom left corner. </a:t>
            </a:r>
            <a:endParaRPr/>
          </a:p>
        </p:txBody>
      </p:sp>
      <p:sp>
        <p:nvSpPr>
          <p:cNvPr id="195" name="Google Shape;195;p29"/>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Test your video settings, </a:t>
            </a:r>
            <a:r>
              <a:rPr lang="en"/>
              <a:t>by clicking the “start video” icon in the bottom left corner.</a:t>
            </a:r>
            <a:endParaRPr/>
          </a:p>
          <a:p>
            <a:pPr indent="0" lvl="0" marL="0" rtl="0" algn="l">
              <a:spcBef>
                <a:spcPts val="1600"/>
              </a:spcBef>
              <a:spcAft>
                <a:spcPts val="1600"/>
              </a:spcAft>
              <a:buNone/>
            </a:pPr>
            <a:r>
              <a:t/>
            </a:r>
            <a:endParaRPr/>
          </a:p>
        </p:txBody>
      </p:sp>
      <p:pic>
        <p:nvPicPr>
          <p:cNvPr id="196" name="Google Shape;196;p29"/>
          <p:cNvPicPr preferRelativeResize="0"/>
          <p:nvPr/>
        </p:nvPicPr>
        <p:blipFill rotWithShape="1">
          <a:blip r:embed="rId3">
            <a:alphaModFix/>
          </a:blip>
          <a:srcRect b="0" l="0" r="49984" t="0"/>
          <a:stretch/>
        </p:blipFill>
        <p:spPr>
          <a:xfrm>
            <a:off x="445300" y="2028150"/>
            <a:ext cx="3863726" cy="2631050"/>
          </a:xfrm>
          <a:prstGeom prst="rect">
            <a:avLst/>
          </a:prstGeom>
          <a:noFill/>
          <a:ln>
            <a:noFill/>
          </a:ln>
        </p:spPr>
      </p:pic>
      <p:pic>
        <p:nvPicPr>
          <p:cNvPr id="197" name="Google Shape;197;p29"/>
          <p:cNvPicPr preferRelativeResize="0"/>
          <p:nvPr/>
        </p:nvPicPr>
        <p:blipFill>
          <a:blip r:embed="rId4">
            <a:alphaModFix/>
          </a:blip>
          <a:stretch>
            <a:fillRect/>
          </a:stretch>
        </p:blipFill>
        <p:spPr>
          <a:xfrm>
            <a:off x="4572000" y="2396225"/>
            <a:ext cx="4413075" cy="2354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Zoom Tips &amp; Tricks</a:t>
            </a:r>
            <a:endParaRPr/>
          </a:p>
        </p:txBody>
      </p:sp>
      <p:sp>
        <p:nvSpPr>
          <p:cNvPr id="203" name="Google Shape;203;p30"/>
          <p:cNvSpPr txBox="1"/>
          <p:nvPr>
            <p:ph idx="1" type="body"/>
          </p:nvPr>
        </p:nvSpPr>
        <p:spPr>
          <a:xfrm>
            <a:off x="311700" y="108802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Turn your video on so your tutor can see you. </a:t>
            </a:r>
            <a:endParaRPr/>
          </a:p>
          <a:p>
            <a:pPr indent="0" lvl="0" marL="0" rtl="0" algn="l">
              <a:spcBef>
                <a:spcPts val="1600"/>
              </a:spcBef>
              <a:spcAft>
                <a:spcPts val="0"/>
              </a:spcAft>
              <a:buNone/>
            </a:pPr>
            <a:r>
              <a:rPr lang="en"/>
              <a:t>Other helpful hints for set up and checking video/sound  quality:</a:t>
            </a:r>
            <a:endParaRPr/>
          </a:p>
          <a:p>
            <a:pPr indent="-317500" lvl="0" marL="457200" rtl="0" algn="l">
              <a:spcBef>
                <a:spcPts val="1600"/>
              </a:spcBef>
              <a:spcAft>
                <a:spcPts val="0"/>
              </a:spcAft>
              <a:buSzPts val="1400"/>
              <a:buChar char="●"/>
            </a:pPr>
            <a:r>
              <a:rPr lang="en"/>
              <a:t>Choose a location with good lighting. </a:t>
            </a:r>
            <a:endParaRPr/>
          </a:p>
          <a:p>
            <a:pPr indent="-317500" lvl="0" marL="457200" rtl="0" algn="l">
              <a:spcBef>
                <a:spcPts val="0"/>
              </a:spcBef>
              <a:spcAft>
                <a:spcPts val="0"/>
              </a:spcAft>
              <a:buSzPts val="1400"/>
              <a:buChar char="●"/>
            </a:pPr>
            <a:r>
              <a:rPr lang="en"/>
              <a:t>Choose a location with relatively no to low background noise (if possible). </a:t>
            </a:r>
            <a:endParaRPr/>
          </a:p>
          <a:p>
            <a:pPr indent="-317500" lvl="0" marL="457200" rtl="0" algn="l">
              <a:spcBef>
                <a:spcPts val="0"/>
              </a:spcBef>
              <a:spcAft>
                <a:spcPts val="0"/>
              </a:spcAft>
              <a:buSzPts val="1400"/>
              <a:buChar char="●"/>
            </a:pPr>
            <a:r>
              <a:rPr lang="en"/>
              <a:t>Having trouble with the sound? Use the chat feature to communicate with your tutor.</a:t>
            </a:r>
            <a:endParaRPr/>
          </a:p>
          <a:p>
            <a:pPr indent="0" lvl="0" marL="457200" rtl="0" algn="l">
              <a:spcBef>
                <a:spcPts val="1600"/>
              </a:spcBef>
              <a:spcAft>
                <a:spcPts val="1600"/>
              </a:spcAft>
              <a:buNone/>
            </a:pPr>
            <a:r>
              <a:t/>
            </a:r>
            <a:endParaRPr/>
          </a:p>
        </p:txBody>
      </p:sp>
      <p:pic>
        <p:nvPicPr>
          <p:cNvPr id="204" name="Google Shape;204;p30"/>
          <p:cNvPicPr preferRelativeResize="0"/>
          <p:nvPr/>
        </p:nvPicPr>
        <p:blipFill rotWithShape="1">
          <a:blip r:embed="rId3">
            <a:alphaModFix/>
          </a:blip>
          <a:srcRect b="0" l="31913" r="800" t="0"/>
          <a:stretch/>
        </p:blipFill>
        <p:spPr>
          <a:xfrm>
            <a:off x="4447100" y="585375"/>
            <a:ext cx="3899374" cy="3414074"/>
          </a:xfrm>
          <a:prstGeom prst="rect">
            <a:avLst/>
          </a:prstGeom>
          <a:noFill/>
          <a:ln>
            <a:noFill/>
          </a:ln>
        </p:spPr>
      </p:pic>
      <p:pic>
        <p:nvPicPr>
          <p:cNvPr id="205" name="Google Shape;205;p30"/>
          <p:cNvPicPr preferRelativeResize="0"/>
          <p:nvPr/>
        </p:nvPicPr>
        <p:blipFill>
          <a:blip r:embed="rId4">
            <a:alphaModFix/>
          </a:blip>
          <a:stretch>
            <a:fillRect/>
          </a:stretch>
        </p:blipFill>
        <p:spPr>
          <a:xfrm>
            <a:off x="633838" y="4092125"/>
            <a:ext cx="7876326" cy="690300"/>
          </a:xfrm>
          <a:prstGeom prst="rect">
            <a:avLst/>
          </a:prstGeom>
          <a:noFill/>
          <a:ln>
            <a:noFill/>
          </a:ln>
        </p:spPr>
      </p:pic>
      <p:sp>
        <p:nvSpPr>
          <p:cNvPr id="206" name="Google Shape;206;p30"/>
          <p:cNvSpPr/>
          <p:nvPr/>
        </p:nvSpPr>
        <p:spPr>
          <a:xfrm>
            <a:off x="6406175" y="3116200"/>
            <a:ext cx="231600" cy="2202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7" name="Google Shape;207;p30"/>
          <p:cNvCxnSpPr>
            <a:endCxn id="206" idx="3"/>
          </p:cNvCxnSpPr>
          <p:nvPr/>
        </p:nvCxnSpPr>
        <p:spPr>
          <a:xfrm flipH="1" rot="10800000">
            <a:off x="5166892" y="3304152"/>
            <a:ext cx="1273200" cy="981900"/>
          </a:xfrm>
          <a:prstGeom prst="straightConnector1">
            <a:avLst/>
          </a:prstGeom>
          <a:noFill/>
          <a:ln cap="flat" cmpd="sng" w="9525">
            <a:solidFill>
              <a:srgbClr val="FF0000"/>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type="ctrTitle"/>
          </p:nvPr>
        </p:nvSpPr>
        <p:spPr>
          <a:xfrm>
            <a:off x="305850" y="2476597"/>
            <a:ext cx="82221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Online Supplemental Instruction &amp; Stretch Math Learning Communities</a:t>
            </a:r>
            <a:endParaRPr/>
          </a:p>
        </p:txBody>
      </p:sp>
      <p:sp>
        <p:nvSpPr>
          <p:cNvPr id="213" name="Google Shape;213;p31"/>
          <p:cNvSpPr txBox="1"/>
          <p:nvPr>
            <p:ph idx="1" type="subTitle"/>
          </p:nvPr>
        </p:nvSpPr>
        <p:spPr>
          <a:xfrm>
            <a:off x="460938" y="3350488"/>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attend Zoom SI or Learning Community Sessions. </a:t>
            </a:r>
            <a:endParaRPr/>
          </a:p>
        </p:txBody>
      </p:sp>
      <p:pic>
        <p:nvPicPr>
          <p:cNvPr id="214" name="Google Shape;214;p31"/>
          <p:cNvPicPr preferRelativeResize="0"/>
          <p:nvPr/>
        </p:nvPicPr>
        <p:blipFill>
          <a:blip r:embed="rId3">
            <a:alphaModFix/>
          </a:blip>
          <a:stretch>
            <a:fillRect/>
          </a:stretch>
        </p:blipFill>
        <p:spPr>
          <a:xfrm>
            <a:off x="444650" y="210850"/>
            <a:ext cx="3479775" cy="942050"/>
          </a:xfrm>
          <a:prstGeom prst="rect">
            <a:avLst/>
          </a:prstGeom>
          <a:noFill/>
          <a:ln>
            <a:noFill/>
          </a:ln>
        </p:spPr>
      </p:pic>
      <p:sp>
        <p:nvSpPr>
          <p:cNvPr id="215" name="Google Shape;215;p31"/>
          <p:cNvSpPr txBox="1"/>
          <p:nvPr/>
        </p:nvSpPr>
        <p:spPr>
          <a:xfrm>
            <a:off x="666825" y="4172575"/>
            <a:ext cx="5486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latin typeface="Roboto"/>
                <a:ea typeface="Roboto"/>
                <a:cs typeface="Roboto"/>
                <a:sym typeface="Roboto"/>
              </a:rPr>
              <a:t>Note: Some SI and Learning Communities are being held in-person for Fall 2021. Check with your instructor or Course Canvas to confirm. </a:t>
            </a:r>
            <a:endParaRPr b="1">
              <a:solidFill>
                <a:schemeClr val="lt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2"/>
          <p:cNvSpPr txBox="1"/>
          <p:nvPr>
            <p:ph type="title"/>
          </p:nvPr>
        </p:nvSpPr>
        <p:spPr>
          <a:xfrm>
            <a:off x="225625" y="1323150"/>
            <a:ext cx="4045200" cy="156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 this section,</a:t>
            </a:r>
            <a:endParaRPr/>
          </a:p>
          <a:p>
            <a:pPr indent="0" lvl="0" marL="0" rtl="0" algn="l">
              <a:spcBef>
                <a:spcPts val="0"/>
              </a:spcBef>
              <a:spcAft>
                <a:spcPts val="0"/>
              </a:spcAft>
              <a:buNone/>
            </a:pPr>
            <a:r>
              <a:rPr lang="en"/>
              <a:t>we’ll cover….</a:t>
            </a:r>
            <a:endParaRPr/>
          </a:p>
        </p:txBody>
      </p:sp>
      <p:sp>
        <p:nvSpPr>
          <p:cNvPr id="221" name="Google Shape;221;p3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AutoNum type="arabicPeriod"/>
            </a:pPr>
            <a:r>
              <a:rPr lang="en" u="sng">
                <a:solidFill>
                  <a:schemeClr val="hlink"/>
                </a:solidFill>
                <a:hlinkClick action="ppaction://hlinkshowjump?jump=nextslide"/>
              </a:rPr>
              <a:t>Courses that have SI Sessions or Math Learning Communities. </a:t>
            </a:r>
            <a:endParaRPr/>
          </a:p>
          <a:p>
            <a:pPr indent="-342900" lvl="0" marL="457200" rtl="0" algn="l">
              <a:spcBef>
                <a:spcPts val="0"/>
              </a:spcBef>
              <a:spcAft>
                <a:spcPts val="0"/>
              </a:spcAft>
              <a:buSzPts val="1800"/>
              <a:buAutoNum type="arabicPeriod"/>
            </a:pPr>
            <a:r>
              <a:rPr lang="en" u="sng">
                <a:solidFill>
                  <a:schemeClr val="hlink"/>
                </a:solidFill>
                <a:hlinkClick action="ppaction://hlinksldjump" r:id="rId3"/>
              </a:rPr>
              <a:t>How to join a Zoom SI/LC Session</a:t>
            </a:r>
            <a:endParaRPr/>
          </a:p>
          <a:p>
            <a:pPr indent="-342900" lvl="0" marL="457200" rtl="0" algn="l">
              <a:spcBef>
                <a:spcPts val="0"/>
              </a:spcBef>
              <a:spcAft>
                <a:spcPts val="0"/>
              </a:spcAft>
              <a:buSzPts val="1800"/>
              <a:buAutoNum type="arabicPeriod"/>
            </a:pPr>
            <a:r>
              <a:rPr lang="en" u="sng">
                <a:solidFill>
                  <a:schemeClr val="hlink"/>
                </a:solidFill>
                <a:hlinkClick action="ppaction://hlinksldjump" r:id="rId4"/>
              </a:rPr>
              <a:t>Zoom Session FAQs &amp; Tips</a:t>
            </a:r>
            <a:endParaRPr/>
          </a:p>
        </p:txBody>
      </p:sp>
      <p:sp>
        <p:nvSpPr>
          <p:cNvPr id="222" name="Google Shape;222;p32"/>
          <p:cNvSpPr txBox="1"/>
          <p:nvPr/>
        </p:nvSpPr>
        <p:spPr>
          <a:xfrm>
            <a:off x="292275" y="3423425"/>
            <a:ext cx="3498600" cy="2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Click the links on the side to jump to that slide! </a:t>
            </a:r>
            <a:endParaRPr>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Courses supported by SI or Math Learning Communities </a:t>
            </a:r>
            <a:endParaRPr/>
          </a:p>
        </p:txBody>
      </p:sp>
      <p:sp>
        <p:nvSpPr>
          <p:cNvPr id="228" name="Google Shape;228;p33"/>
          <p:cNvSpPr txBox="1"/>
          <p:nvPr>
            <p:ph idx="1" type="body"/>
          </p:nvPr>
        </p:nvSpPr>
        <p:spPr>
          <a:xfrm>
            <a:off x="311700" y="1446975"/>
            <a:ext cx="79731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this </a:t>
            </a:r>
            <a:r>
              <a:rPr lang="en" u="sng">
                <a:solidFill>
                  <a:schemeClr val="hlink"/>
                </a:solidFill>
                <a:hlinkClick r:id="rId3"/>
              </a:rPr>
              <a:t>link</a:t>
            </a:r>
            <a:r>
              <a:rPr lang="en"/>
              <a:t> to view a complete list of supported courses &amp; session time offerings. Zoom session meetings should be the same time as your regularly scheduled SI/LC session, </a:t>
            </a:r>
            <a:r>
              <a:rPr b="1" lang="en"/>
              <a:t>but please be on the lookout for email and/or Canvas communication from your SI Leader or Learning Community Mentor for online session updates and changes. </a:t>
            </a:r>
            <a:endParaRPr b="1"/>
          </a:p>
          <a:p>
            <a:pPr indent="0" lvl="0" marL="0" rtl="0" algn="l">
              <a:spcBef>
                <a:spcPts val="1600"/>
              </a:spcBef>
              <a:spcAft>
                <a:spcPts val="1600"/>
              </a:spcAft>
              <a:buNone/>
            </a:pPr>
            <a:r>
              <a:rPr lang="en"/>
              <a:t>Don’t see your course? Schedule a tutoring appointment!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4"/>
          <p:cNvSpPr txBox="1"/>
          <p:nvPr>
            <p:ph type="title"/>
          </p:nvPr>
        </p:nvSpPr>
        <p:spPr>
          <a:xfrm>
            <a:off x="311700" y="2597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How to join a Zoom SI/LC Session</a:t>
            </a:r>
            <a:endParaRPr sz="2400"/>
          </a:p>
        </p:txBody>
      </p:sp>
      <p:sp>
        <p:nvSpPr>
          <p:cNvPr id="234" name="Google Shape;234;p34"/>
          <p:cNvSpPr txBox="1"/>
          <p:nvPr>
            <p:ph idx="4294967295" type="body"/>
          </p:nvPr>
        </p:nvSpPr>
        <p:spPr>
          <a:xfrm>
            <a:off x="403550" y="902250"/>
            <a:ext cx="79380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Be on the lookout for a Canvas announcement or Email with an invitation to join the session. Click the URL.  </a:t>
            </a:r>
            <a:r>
              <a:rPr lang="en" sz="1200"/>
              <a:t>If you are using a laptop or tablet, you can click the link and join the meeting. If you are using a phone, you will first need to download the Zoom app on your phone, so allow some extra time for this step. </a:t>
            </a:r>
            <a:endParaRPr sz="1200"/>
          </a:p>
          <a:p>
            <a:pPr indent="0" lvl="0" marL="0" rtl="0" algn="l">
              <a:spcBef>
                <a:spcPts val="1600"/>
              </a:spcBef>
              <a:spcAft>
                <a:spcPts val="0"/>
              </a:spcAft>
              <a:buNone/>
            </a:pPr>
            <a:r>
              <a:rPr lang="en" sz="1200"/>
              <a:t>Your SI Leader/LCM will spend the first few minutes </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a:p>
          <a:p>
            <a:pPr indent="-342900" lvl="0" marL="457200" rtl="0" algn="l">
              <a:spcBef>
                <a:spcPts val="1600"/>
              </a:spcBef>
              <a:spcAft>
                <a:spcPts val="0"/>
              </a:spcAft>
              <a:buSzPts val="1800"/>
              <a:buAutoNum type="arabicPeriod"/>
            </a:pPr>
            <a:r>
              <a:t/>
            </a:r>
            <a:endParaRPr/>
          </a:p>
        </p:txBody>
      </p:sp>
      <p:pic>
        <p:nvPicPr>
          <p:cNvPr id="235" name="Google Shape;235;p34"/>
          <p:cNvPicPr preferRelativeResize="0"/>
          <p:nvPr/>
        </p:nvPicPr>
        <p:blipFill rotWithShape="1">
          <a:blip r:embed="rId3">
            <a:alphaModFix/>
          </a:blip>
          <a:srcRect b="17882" l="7239" r="7892" t="21455"/>
          <a:stretch/>
        </p:blipFill>
        <p:spPr>
          <a:xfrm>
            <a:off x="499175" y="2174125"/>
            <a:ext cx="4188774" cy="2789300"/>
          </a:xfrm>
          <a:prstGeom prst="rect">
            <a:avLst/>
          </a:prstGeom>
          <a:noFill/>
          <a:ln>
            <a:noFill/>
          </a:ln>
        </p:spPr>
      </p:pic>
      <p:sp>
        <p:nvSpPr>
          <p:cNvPr id="236" name="Google Shape;236;p34"/>
          <p:cNvSpPr/>
          <p:nvPr/>
        </p:nvSpPr>
        <p:spPr>
          <a:xfrm>
            <a:off x="449075" y="2763800"/>
            <a:ext cx="1997400" cy="3840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7" name="Google Shape;237;p34"/>
          <p:cNvPicPr preferRelativeResize="0"/>
          <p:nvPr/>
        </p:nvPicPr>
        <p:blipFill>
          <a:blip r:embed="rId4">
            <a:alphaModFix/>
          </a:blip>
          <a:stretch>
            <a:fillRect/>
          </a:stretch>
        </p:blipFill>
        <p:spPr>
          <a:xfrm>
            <a:off x="5260400" y="2174125"/>
            <a:ext cx="2889100" cy="2845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7"/>
          <p:cNvSpPr txBox="1"/>
          <p:nvPr>
            <p:ph type="title"/>
          </p:nvPr>
        </p:nvSpPr>
        <p:spPr>
          <a:xfrm>
            <a:off x="311700" y="271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LARC Program Update</a:t>
            </a:r>
            <a:endParaRPr/>
          </a:p>
        </p:txBody>
      </p:sp>
      <p:sp>
        <p:nvSpPr>
          <p:cNvPr id="107" name="Google Shape;107;p17"/>
          <p:cNvSpPr txBox="1"/>
          <p:nvPr>
            <p:ph idx="1" type="body"/>
          </p:nvPr>
        </p:nvSpPr>
        <p:spPr>
          <a:xfrm>
            <a:off x="311700" y="82442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*For 2021-22, </a:t>
            </a:r>
            <a:r>
              <a:rPr lang="en" sz="1400">
                <a:solidFill>
                  <a:srgbClr val="222222"/>
                </a:solidFill>
              </a:rPr>
              <a:t>LARC programs and services are </a:t>
            </a:r>
            <a:r>
              <a:rPr b="1" lang="en" sz="1400">
                <a:solidFill>
                  <a:srgbClr val="222222"/>
                </a:solidFill>
              </a:rPr>
              <a:t>available BOTH in-person and Online through Zoom. </a:t>
            </a:r>
            <a:r>
              <a:rPr lang="en" sz="1400">
                <a:solidFill>
                  <a:srgbClr val="222222"/>
                </a:solidFill>
              </a:rPr>
              <a:t>Tutoring appointments for the Tutorial Program (subject-specific tutoring) and the Writing Center can be made through your Student Portal using the LARC-WC Online Tile. Students can choose the modality of their </a:t>
            </a:r>
            <a:r>
              <a:rPr lang="en" sz="1400">
                <a:solidFill>
                  <a:srgbClr val="222222"/>
                </a:solidFill>
              </a:rPr>
              <a:t>tutoring</a:t>
            </a:r>
            <a:r>
              <a:rPr lang="en" sz="1400">
                <a:solidFill>
                  <a:srgbClr val="222222"/>
                </a:solidFill>
              </a:rPr>
              <a:t> session and they will receive a confirmation email with instructions for accessing their online Zoom tutoring session. 	</a:t>
            </a:r>
            <a:endParaRPr sz="1400">
              <a:solidFill>
                <a:srgbClr val="222222"/>
              </a:solidFill>
            </a:endParaRPr>
          </a:p>
          <a:p>
            <a:pPr indent="0" lvl="0" marL="0" rtl="0" algn="l">
              <a:lnSpc>
                <a:spcPct val="100000"/>
              </a:lnSpc>
              <a:spcBef>
                <a:spcPts val="1600"/>
              </a:spcBef>
              <a:spcAft>
                <a:spcPts val="0"/>
              </a:spcAft>
              <a:buNone/>
            </a:pPr>
            <a:r>
              <a:rPr lang="en" sz="1400">
                <a:solidFill>
                  <a:srgbClr val="222222"/>
                </a:solidFill>
              </a:rPr>
              <a:t>If you have Supplemental Instruction or a Learning Community attached to your course, please check your email and Canvas page for announcements about sessions. Your SI Leader or Learning Community Mentor (LCM) will email you instructions on how to access sessions. </a:t>
            </a:r>
            <a:endParaRPr sz="1400"/>
          </a:p>
          <a:p>
            <a:pPr indent="0" lvl="0" marL="0" rtl="0" algn="l">
              <a:spcBef>
                <a:spcPts val="0"/>
              </a:spcBef>
              <a:spcAft>
                <a:spcPts val="0"/>
              </a:spcAft>
              <a:buNone/>
            </a:pPr>
            <a:r>
              <a:t/>
            </a:r>
            <a:endParaRPr sz="1400"/>
          </a:p>
          <a:p>
            <a:pPr indent="0" lvl="0" marL="0" rtl="0" algn="l">
              <a:spcBef>
                <a:spcPts val="1600"/>
              </a:spcBef>
              <a:spcAft>
                <a:spcPts val="0"/>
              </a:spcAft>
              <a:buNone/>
            </a:pPr>
            <a:r>
              <a:t/>
            </a:r>
            <a:endParaRPr sz="600"/>
          </a:p>
          <a:p>
            <a:pPr indent="0" lvl="0" marL="0" rtl="0" algn="l">
              <a:spcBef>
                <a:spcPts val="1600"/>
              </a:spcBef>
              <a:spcAft>
                <a:spcPts val="0"/>
              </a:spcAft>
              <a:buNone/>
            </a:pPr>
            <a:r>
              <a:rPr lang="en" sz="1400"/>
              <a:t>Questions or Assistance? Contact: </a:t>
            </a:r>
            <a:r>
              <a:rPr lang="en" sz="1400" u="sng">
                <a:solidFill>
                  <a:schemeClr val="hlink"/>
                </a:solidFill>
                <a:hlinkClick r:id="rId3"/>
              </a:rPr>
              <a:t>larcdeskw@sonoma.edu</a:t>
            </a:r>
            <a:endParaRPr sz="1400"/>
          </a:p>
          <a:p>
            <a:pPr indent="0" lvl="0" marL="0" rtl="0" algn="l">
              <a:spcBef>
                <a:spcPts val="1600"/>
              </a:spcBef>
              <a:spcAft>
                <a:spcPts val="0"/>
              </a:spcAft>
              <a:buNone/>
            </a:pPr>
            <a:r>
              <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Joining your online session (Zoom meeting)</a:t>
            </a:r>
            <a:endParaRPr/>
          </a:p>
        </p:txBody>
      </p:sp>
      <p:sp>
        <p:nvSpPr>
          <p:cNvPr id="243" name="Google Shape;243;p35"/>
          <p:cNvSpPr txBox="1"/>
          <p:nvPr/>
        </p:nvSpPr>
        <p:spPr>
          <a:xfrm>
            <a:off x="392450" y="1160625"/>
            <a:ext cx="3982800" cy="11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244" name="Google Shape;244;p35"/>
          <p:cNvPicPr preferRelativeResize="0"/>
          <p:nvPr/>
        </p:nvPicPr>
        <p:blipFill>
          <a:blip r:embed="rId3">
            <a:alphaModFix/>
          </a:blip>
          <a:stretch>
            <a:fillRect/>
          </a:stretch>
        </p:blipFill>
        <p:spPr>
          <a:xfrm>
            <a:off x="2090363" y="2132875"/>
            <a:ext cx="4963274" cy="2542575"/>
          </a:xfrm>
          <a:prstGeom prst="rect">
            <a:avLst/>
          </a:prstGeom>
          <a:noFill/>
          <a:ln cap="flat" cmpd="sng" w="9525">
            <a:solidFill>
              <a:srgbClr val="B7B7B7"/>
            </a:solidFill>
            <a:prstDash val="solid"/>
            <a:round/>
            <a:headEnd len="sm" w="sm" type="none"/>
            <a:tailEnd len="sm" w="sm" type="none"/>
          </a:ln>
        </p:spPr>
      </p:pic>
      <p:sp>
        <p:nvSpPr>
          <p:cNvPr id="245" name="Google Shape;245;p35"/>
          <p:cNvSpPr txBox="1"/>
          <p:nvPr/>
        </p:nvSpPr>
        <p:spPr>
          <a:xfrm>
            <a:off x="2674200" y="1017800"/>
            <a:ext cx="4032900" cy="96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Now, you should see the window below pop up. If nothing prompts from your browser, select “click here.”</a:t>
            </a:r>
            <a:endParaRPr>
              <a:latin typeface="Roboto"/>
              <a:ea typeface="Roboto"/>
              <a:cs typeface="Roboto"/>
              <a:sym typeface="Roboto"/>
            </a:endParaRPr>
          </a:p>
        </p:txBody>
      </p:sp>
      <p:sp>
        <p:nvSpPr>
          <p:cNvPr id="246" name="Google Shape;246;p35"/>
          <p:cNvSpPr/>
          <p:nvPr/>
        </p:nvSpPr>
        <p:spPr>
          <a:xfrm>
            <a:off x="4575850" y="3985050"/>
            <a:ext cx="405600" cy="2547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Starting your online session (continued)</a:t>
            </a:r>
            <a:endParaRPr/>
          </a:p>
        </p:txBody>
      </p:sp>
      <p:sp>
        <p:nvSpPr>
          <p:cNvPr id="252" name="Google Shape;252;p36"/>
          <p:cNvSpPr txBox="1"/>
          <p:nvPr/>
        </p:nvSpPr>
        <p:spPr>
          <a:xfrm>
            <a:off x="311700" y="1219075"/>
            <a:ext cx="3746400" cy="60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sp>
        <p:nvSpPr>
          <p:cNvPr id="253" name="Google Shape;253;p36"/>
          <p:cNvSpPr txBox="1"/>
          <p:nvPr>
            <p:ph idx="1" type="body"/>
          </p:nvPr>
        </p:nvSpPr>
        <p:spPr>
          <a:xfrm>
            <a:off x="35345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Test your speakers &amp; microphone</a:t>
            </a:r>
            <a:r>
              <a:rPr lang="en"/>
              <a:t>, by clicking the audio settings in the bottom left corner. </a:t>
            </a:r>
            <a:endParaRPr/>
          </a:p>
        </p:txBody>
      </p:sp>
      <p:sp>
        <p:nvSpPr>
          <p:cNvPr id="254" name="Google Shape;254;p36"/>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Test your video settings, </a:t>
            </a:r>
            <a:r>
              <a:rPr lang="en"/>
              <a:t>by clicking the “start video” icon in the bottom left corner.</a:t>
            </a:r>
            <a:endParaRPr/>
          </a:p>
          <a:p>
            <a:pPr indent="0" lvl="0" marL="0" rtl="0" algn="l">
              <a:spcBef>
                <a:spcPts val="1600"/>
              </a:spcBef>
              <a:spcAft>
                <a:spcPts val="1600"/>
              </a:spcAft>
              <a:buNone/>
            </a:pPr>
            <a:r>
              <a:t/>
            </a:r>
            <a:endParaRPr/>
          </a:p>
        </p:txBody>
      </p:sp>
      <p:pic>
        <p:nvPicPr>
          <p:cNvPr id="255" name="Google Shape;255;p36"/>
          <p:cNvPicPr preferRelativeResize="0"/>
          <p:nvPr/>
        </p:nvPicPr>
        <p:blipFill rotWithShape="1">
          <a:blip r:embed="rId3">
            <a:alphaModFix/>
          </a:blip>
          <a:srcRect b="0" l="0" r="49984" t="0"/>
          <a:stretch/>
        </p:blipFill>
        <p:spPr>
          <a:xfrm>
            <a:off x="445300" y="2028150"/>
            <a:ext cx="3863726" cy="2631050"/>
          </a:xfrm>
          <a:prstGeom prst="rect">
            <a:avLst/>
          </a:prstGeom>
          <a:noFill/>
          <a:ln>
            <a:noFill/>
          </a:ln>
        </p:spPr>
      </p:pic>
      <p:pic>
        <p:nvPicPr>
          <p:cNvPr id="256" name="Google Shape;256;p36"/>
          <p:cNvPicPr preferRelativeResize="0"/>
          <p:nvPr/>
        </p:nvPicPr>
        <p:blipFill>
          <a:blip r:embed="rId4">
            <a:alphaModFix/>
          </a:blip>
          <a:stretch>
            <a:fillRect/>
          </a:stretch>
        </p:blipFill>
        <p:spPr>
          <a:xfrm>
            <a:off x="4572000" y="2396225"/>
            <a:ext cx="4413075" cy="2354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Zoom Tips &amp; Tricks</a:t>
            </a:r>
            <a:endParaRPr/>
          </a:p>
        </p:txBody>
      </p:sp>
      <p:sp>
        <p:nvSpPr>
          <p:cNvPr id="262" name="Google Shape;262;p37"/>
          <p:cNvSpPr txBox="1"/>
          <p:nvPr>
            <p:ph idx="1" type="body"/>
          </p:nvPr>
        </p:nvSpPr>
        <p:spPr>
          <a:xfrm>
            <a:off x="311700" y="108802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Turn your video on so other students can see you. </a:t>
            </a:r>
            <a:endParaRPr/>
          </a:p>
          <a:p>
            <a:pPr indent="0" lvl="0" marL="0" rtl="0" algn="l">
              <a:spcBef>
                <a:spcPts val="1600"/>
              </a:spcBef>
              <a:spcAft>
                <a:spcPts val="0"/>
              </a:spcAft>
              <a:buNone/>
            </a:pPr>
            <a:r>
              <a:rPr lang="en"/>
              <a:t>Other helpful hints for set up and checking video/sound  quality:</a:t>
            </a:r>
            <a:endParaRPr/>
          </a:p>
          <a:p>
            <a:pPr indent="-317500" lvl="0" marL="457200" rtl="0" algn="l">
              <a:spcBef>
                <a:spcPts val="1600"/>
              </a:spcBef>
              <a:spcAft>
                <a:spcPts val="0"/>
              </a:spcAft>
              <a:buSzPts val="1400"/>
              <a:buChar char="●"/>
            </a:pPr>
            <a:r>
              <a:rPr lang="en"/>
              <a:t>Choose a location with good lighting. </a:t>
            </a:r>
            <a:endParaRPr/>
          </a:p>
          <a:p>
            <a:pPr indent="-317500" lvl="0" marL="457200" rtl="0" algn="l">
              <a:spcBef>
                <a:spcPts val="0"/>
              </a:spcBef>
              <a:spcAft>
                <a:spcPts val="0"/>
              </a:spcAft>
              <a:buSzPts val="1400"/>
              <a:buChar char="●"/>
            </a:pPr>
            <a:r>
              <a:rPr lang="en"/>
              <a:t>Choose a location with relatively no to low background noise (if possible). </a:t>
            </a:r>
            <a:endParaRPr/>
          </a:p>
          <a:p>
            <a:pPr indent="-317500" lvl="0" marL="457200" rtl="0" algn="l">
              <a:spcBef>
                <a:spcPts val="0"/>
              </a:spcBef>
              <a:spcAft>
                <a:spcPts val="0"/>
              </a:spcAft>
              <a:buSzPts val="1400"/>
              <a:buChar char="●"/>
            </a:pPr>
            <a:r>
              <a:rPr lang="en"/>
              <a:t>Having trouble with the sound? Use the chat feature to communicate with the SI Leader/LCM.</a:t>
            </a:r>
            <a:endParaRPr/>
          </a:p>
          <a:p>
            <a:pPr indent="0" lvl="0" marL="457200" rtl="0" algn="l">
              <a:spcBef>
                <a:spcPts val="1600"/>
              </a:spcBef>
              <a:spcAft>
                <a:spcPts val="1600"/>
              </a:spcAft>
              <a:buNone/>
            </a:pPr>
            <a:r>
              <a:t/>
            </a:r>
            <a:endParaRPr/>
          </a:p>
        </p:txBody>
      </p:sp>
      <p:pic>
        <p:nvPicPr>
          <p:cNvPr id="263" name="Google Shape;263;p37"/>
          <p:cNvPicPr preferRelativeResize="0"/>
          <p:nvPr/>
        </p:nvPicPr>
        <p:blipFill rotWithShape="1">
          <a:blip r:embed="rId3">
            <a:alphaModFix/>
          </a:blip>
          <a:srcRect b="0" l="31913" r="800" t="0"/>
          <a:stretch/>
        </p:blipFill>
        <p:spPr>
          <a:xfrm>
            <a:off x="4447100" y="585375"/>
            <a:ext cx="3899374" cy="3414074"/>
          </a:xfrm>
          <a:prstGeom prst="rect">
            <a:avLst/>
          </a:prstGeom>
          <a:noFill/>
          <a:ln>
            <a:noFill/>
          </a:ln>
        </p:spPr>
      </p:pic>
      <p:pic>
        <p:nvPicPr>
          <p:cNvPr id="264" name="Google Shape;264;p37"/>
          <p:cNvPicPr preferRelativeResize="0"/>
          <p:nvPr/>
        </p:nvPicPr>
        <p:blipFill>
          <a:blip r:embed="rId4">
            <a:alphaModFix/>
          </a:blip>
          <a:stretch>
            <a:fillRect/>
          </a:stretch>
        </p:blipFill>
        <p:spPr>
          <a:xfrm>
            <a:off x="633838" y="4092125"/>
            <a:ext cx="7876326" cy="690300"/>
          </a:xfrm>
          <a:prstGeom prst="rect">
            <a:avLst/>
          </a:prstGeom>
          <a:noFill/>
          <a:ln>
            <a:noFill/>
          </a:ln>
        </p:spPr>
      </p:pic>
      <p:sp>
        <p:nvSpPr>
          <p:cNvPr id="265" name="Google Shape;265;p37"/>
          <p:cNvSpPr/>
          <p:nvPr/>
        </p:nvSpPr>
        <p:spPr>
          <a:xfrm>
            <a:off x="6406175" y="3116200"/>
            <a:ext cx="231600" cy="2202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6" name="Google Shape;266;p37"/>
          <p:cNvCxnSpPr>
            <a:endCxn id="265" idx="3"/>
          </p:cNvCxnSpPr>
          <p:nvPr/>
        </p:nvCxnSpPr>
        <p:spPr>
          <a:xfrm flipH="1" rot="10800000">
            <a:off x="5166892" y="3304152"/>
            <a:ext cx="1273200" cy="981900"/>
          </a:xfrm>
          <a:prstGeom prst="straightConnector1">
            <a:avLst/>
          </a:prstGeom>
          <a:noFill/>
          <a:ln cap="flat" cmpd="sng" w="9525">
            <a:solidFill>
              <a:srgbClr val="FF0000"/>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8"/>
          <p:cNvSpPr txBox="1"/>
          <p:nvPr>
            <p:ph type="title"/>
          </p:nvPr>
        </p:nvSpPr>
        <p:spPr>
          <a:xfrm>
            <a:off x="311700" y="16785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Zoom Session FAQs &amp; Tips</a:t>
            </a:r>
            <a:endParaRPr/>
          </a:p>
        </p:txBody>
      </p:sp>
      <p:sp>
        <p:nvSpPr>
          <p:cNvPr id="272" name="Google Shape;272;p38"/>
          <p:cNvSpPr txBox="1"/>
          <p:nvPr>
            <p:ph idx="1" type="body"/>
          </p:nvPr>
        </p:nvSpPr>
        <p:spPr>
          <a:xfrm>
            <a:off x="194800" y="809050"/>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b="1" lang="en"/>
              <a:t>I can’t access/attend online </a:t>
            </a:r>
            <a:r>
              <a:rPr b="1" lang="en"/>
              <a:t>sessions, can I have a recording of the session? </a:t>
            </a:r>
            <a:endParaRPr b="1"/>
          </a:p>
          <a:p>
            <a:pPr indent="0" lvl="0" marL="457200" rtl="0" algn="l">
              <a:spcBef>
                <a:spcPts val="1600"/>
              </a:spcBef>
              <a:spcAft>
                <a:spcPts val="0"/>
              </a:spcAft>
              <a:buNone/>
            </a:pPr>
            <a:r>
              <a:rPr lang="en"/>
              <a:t>The SI Leader/LCM will provide recordings or session materials whenever possible, please contact your SI Leader/LCM via email. </a:t>
            </a:r>
            <a:endParaRPr/>
          </a:p>
          <a:p>
            <a:pPr indent="-342900" lvl="0" marL="457200" rtl="0" algn="l">
              <a:spcBef>
                <a:spcPts val="1600"/>
              </a:spcBef>
              <a:spcAft>
                <a:spcPts val="0"/>
              </a:spcAft>
              <a:buSzPts val="1800"/>
              <a:buAutoNum type="arabicPeriod"/>
            </a:pPr>
            <a:r>
              <a:rPr b="1" lang="en"/>
              <a:t>Will my professor be in the Zoom meeting</a:t>
            </a:r>
            <a:r>
              <a:rPr lang="en"/>
              <a:t>?</a:t>
            </a:r>
            <a:endParaRPr/>
          </a:p>
          <a:p>
            <a:pPr indent="0" lvl="0" marL="457200" rtl="0" algn="l">
              <a:spcBef>
                <a:spcPts val="1600"/>
              </a:spcBef>
              <a:spcAft>
                <a:spcPts val="0"/>
              </a:spcAft>
              <a:buNone/>
            </a:pPr>
            <a:r>
              <a:rPr lang="en"/>
              <a:t>No. Zoom sessions are instructor free zones, where you can ask questions and make mistakes in a peer-to-peer environment.</a:t>
            </a:r>
            <a:endParaRPr/>
          </a:p>
          <a:p>
            <a:pPr indent="-342900" lvl="0" marL="457200" rtl="0" algn="l">
              <a:spcBef>
                <a:spcPts val="1600"/>
              </a:spcBef>
              <a:spcAft>
                <a:spcPts val="0"/>
              </a:spcAft>
              <a:buSzPts val="1800"/>
              <a:buAutoNum type="arabicPeriod"/>
            </a:pPr>
            <a:r>
              <a:rPr b="1" lang="en"/>
              <a:t>Need help with Zoom?</a:t>
            </a:r>
            <a:r>
              <a:rPr lang="en"/>
              <a:t> Your SI Leader/LCM will walk you through how to use various features, you can also check out </a:t>
            </a:r>
            <a:r>
              <a:rPr lang="en" u="sng">
                <a:solidFill>
                  <a:schemeClr val="hlink"/>
                </a:solidFill>
                <a:hlinkClick r:id="rId3"/>
              </a:rPr>
              <a:t>Zoom’s website.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9"/>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278" name="Google Shape;278;p39"/>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LARC is here to support you throughout your academic career. Please contact the </a:t>
            </a:r>
            <a:r>
              <a:rPr lang="en" u="sng">
                <a:solidFill>
                  <a:schemeClr val="hlink"/>
                </a:solidFill>
                <a:hlinkClick r:id="rId3"/>
              </a:rPr>
              <a:t>larcdeskw@sonoma.edu</a:t>
            </a:r>
            <a:r>
              <a:rPr lang="en"/>
              <a:t> with any questions or concerns. </a:t>
            </a:r>
            <a:endParaRPr/>
          </a:p>
        </p:txBody>
      </p:sp>
      <p:pic>
        <p:nvPicPr>
          <p:cNvPr id="279" name="Google Shape;279;p39"/>
          <p:cNvPicPr preferRelativeResize="0"/>
          <p:nvPr/>
        </p:nvPicPr>
        <p:blipFill>
          <a:blip r:embed="rId4">
            <a:alphaModFix/>
          </a:blip>
          <a:stretch>
            <a:fillRect/>
          </a:stretch>
        </p:blipFill>
        <p:spPr>
          <a:xfrm>
            <a:off x="260950" y="211769"/>
            <a:ext cx="2043600" cy="78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265500" y="2328000"/>
            <a:ext cx="4045200" cy="156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This Student Guide to Online LARC Services covers...</a:t>
            </a:r>
            <a:endParaRPr/>
          </a:p>
        </p:txBody>
      </p:sp>
      <p:sp>
        <p:nvSpPr>
          <p:cNvPr id="113" name="Google Shape;113;p1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AutoNum type="arabicPeriod"/>
            </a:pPr>
            <a:r>
              <a:rPr lang="en" u="sng">
                <a:solidFill>
                  <a:schemeClr val="hlink"/>
                </a:solidFill>
                <a:hlinkClick action="ppaction://hlinksldjump" r:id="rId3"/>
              </a:rPr>
              <a:t>Online Subject-specific &amp; Writing Tutoring</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AutoNum type="arabicPeriod"/>
            </a:pPr>
            <a:r>
              <a:rPr lang="en" u="sng">
                <a:solidFill>
                  <a:schemeClr val="hlink"/>
                </a:solidFill>
                <a:hlinkClick action="ppaction://hlinksldjump" r:id="rId4"/>
              </a:rPr>
              <a:t>Online Supplemental Instruction &amp; Stretch Math Learning Communities</a:t>
            </a:r>
            <a:endParaRPr/>
          </a:p>
        </p:txBody>
      </p:sp>
      <p:sp>
        <p:nvSpPr>
          <p:cNvPr id="114" name="Google Shape;114;p18"/>
          <p:cNvSpPr txBox="1"/>
          <p:nvPr>
            <p:ph idx="1" type="subTitle"/>
          </p:nvPr>
        </p:nvSpPr>
        <p:spPr>
          <a:xfrm>
            <a:off x="265500" y="3981901"/>
            <a:ext cx="4045200" cy="43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Click the links on the side to jump to that section of the guide!</a:t>
            </a:r>
            <a:endParaRPr sz="1200"/>
          </a:p>
        </p:txBody>
      </p:sp>
      <p:pic>
        <p:nvPicPr>
          <p:cNvPr id="115" name="Google Shape;115;p18"/>
          <p:cNvPicPr preferRelativeResize="0"/>
          <p:nvPr/>
        </p:nvPicPr>
        <p:blipFill>
          <a:blip r:embed="rId5">
            <a:alphaModFix/>
          </a:blip>
          <a:stretch>
            <a:fillRect/>
          </a:stretch>
        </p:blipFill>
        <p:spPr>
          <a:xfrm>
            <a:off x="1179475" y="295252"/>
            <a:ext cx="1522469" cy="5875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type="ctrTitle"/>
          </p:nvPr>
        </p:nvSpPr>
        <p:spPr>
          <a:xfrm>
            <a:off x="389350" y="1877122"/>
            <a:ext cx="82221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Online Subject-specific &amp; Writing Tutoring </a:t>
            </a:r>
            <a:endParaRPr/>
          </a:p>
        </p:txBody>
      </p:sp>
      <p:sp>
        <p:nvSpPr>
          <p:cNvPr id="121" name="Google Shape;121;p19"/>
          <p:cNvSpPr txBox="1"/>
          <p:nvPr>
            <p:ph idx="1" type="subTitle"/>
          </p:nvPr>
        </p:nvSpPr>
        <p:spPr>
          <a:xfrm>
            <a:off x="460938" y="2757663"/>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access and navigate your Zoom tutoring appointments. </a:t>
            </a:r>
            <a:endParaRPr/>
          </a:p>
        </p:txBody>
      </p:sp>
      <p:pic>
        <p:nvPicPr>
          <p:cNvPr id="122" name="Google Shape;122;p19"/>
          <p:cNvPicPr preferRelativeResize="0"/>
          <p:nvPr/>
        </p:nvPicPr>
        <p:blipFill>
          <a:blip r:embed="rId3">
            <a:alphaModFix/>
          </a:blip>
          <a:stretch>
            <a:fillRect/>
          </a:stretch>
        </p:blipFill>
        <p:spPr>
          <a:xfrm>
            <a:off x="2816000" y="177250"/>
            <a:ext cx="2941411" cy="766300"/>
          </a:xfrm>
          <a:prstGeom prst="rect">
            <a:avLst/>
          </a:prstGeom>
          <a:noFill/>
          <a:ln>
            <a:noFill/>
          </a:ln>
        </p:spPr>
      </p:pic>
      <p:pic>
        <p:nvPicPr>
          <p:cNvPr id="123" name="Google Shape;123;p19"/>
          <p:cNvPicPr preferRelativeResize="0"/>
          <p:nvPr/>
        </p:nvPicPr>
        <p:blipFill>
          <a:blip r:embed="rId4">
            <a:alphaModFix/>
          </a:blip>
          <a:stretch>
            <a:fillRect/>
          </a:stretch>
        </p:blipFill>
        <p:spPr>
          <a:xfrm>
            <a:off x="147250" y="177250"/>
            <a:ext cx="2563262" cy="766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248800" y="1693850"/>
            <a:ext cx="4045200" cy="156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 this section, we’ll cover….</a:t>
            </a:r>
            <a:endParaRPr/>
          </a:p>
        </p:txBody>
      </p:sp>
      <p:sp>
        <p:nvSpPr>
          <p:cNvPr id="129" name="Google Shape;129;p2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AutoNum type="arabicPeriod"/>
            </a:pPr>
            <a:r>
              <a:rPr lang="en" u="sng">
                <a:solidFill>
                  <a:schemeClr val="hlink"/>
                </a:solidFill>
                <a:hlinkClick action="ppaction://hlinkshowjump?jump=nextslide"/>
              </a:rPr>
              <a:t>Tutorial Program &amp; Writing Center Services</a:t>
            </a:r>
            <a:endParaRPr/>
          </a:p>
          <a:p>
            <a:pPr indent="-342900" lvl="0" marL="457200" rtl="0" algn="l">
              <a:spcBef>
                <a:spcPts val="0"/>
              </a:spcBef>
              <a:spcAft>
                <a:spcPts val="0"/>
              </a:spcAft>
              <a:buSzPts val="1800"/>
              <a:buAutoNum type="arabicPeriod"/>
            </a:pPr>
            <a:r>
              <a:rPr lang="en" u="sng">
                <a:solidFill>
                  <a:schemeClr val="hlink"/>
                </a:solidFill>
                <a:hlinkClick/>
              </a:rPr>
              <a:t>How to schedule a tutoring appointment </a:t>
            </a:r>
            <a:endParaRPr/>
          </a:p>
          <a:p>
            <a:pPr indent="-342900" lvl="0" marL="457200" rtl="0" algn="l">
              <a:spcBef>
                <a:spcPts val="0"/>
              </a:spcBef>
              <a:spcAft>
                <a:spcPts val="0"/>
              </a:spcAft>
              <a:buSzPts val="1800"/>
              <a:buAutoNum type="arabicPeriod"/>
            </a:pPr>
            <a:r>
              <a:rPr lang="en" u="sng">
                <a:solidFill>
                  <a:schemeClr val="hlink"/>
                </a:solidFill>
                <a:hlinkClick action="ppaction://hlinksldjump" r:id="rId3"/>
              </a:rPr>
              <a:t>Getting ready for your Zoom tutoring appointment</a:t>
            </a:r>
            <a:endParaRPr/>
          </a:p>
          <a:p>
            <a:pPr indent="-342900" lvl="0" marL="457200" rtl="0" algn="l">
              <a:spcBef>
                <a:spcPts val="0"/>
              </a:spcBef>
              <a:spcAft>
                <a:spcPts val="0"/>
              </a:spcAft>
              <a:buSzPts val="1800"/>
              <a:buAutoNum type="arabicPeriod"/>
            </a:pPr>
            <a:r>
              <a:rPr lang="en" u="sng">
                <a:solidFill>
                  <a:schemeClr val="hlink"/>
                </a:solidFill>
                <a:hlinkClick action="ppaction://hlinksldjump" r:id="rId4"/>
              </a:rPr>
              <a:t>Zoom Tips &amp; Tricks</a:t>
            </a:r>
            <a:r>
              <a:rPr lang="en"/>
              <a:t> </a:t>
            </a:r>
            <a:endParaRPr/>
          </a:p>
        </p:txBody>
      </p:sp>
      <p:pic>
        <p:nvPicPr>
          <p:cNvPr id="130" name="Google Shape;130;p20"/>
          <p:cNvPicPr preferRelativeResize="0"/>
          <p:nvPr/>
        </p:nvPicPr>
        <p:blipFill>
          <a:blip r:embed="rId5">
            <a:alphaModFix/>
          </a:blip>
          <a:stretch>
            <a:fillRect/>
          </a:stretch>
        </p:blipFill>
        <p:spPr>
          <a:xfrm>
            <a:off x="88800" y="210650"/>
            <a:ext cx="2215750" cy="766300"/>
          </a:xfrm>
          <a:prstGeom prst="rect">
            <a:avLst/>
          </a:prstGeom>
          <a:noFill/>
          <a:ln>
            <a:noFill/>
          </a:ln>
        </p:spPr>
      </p:pic>
      <p:pic>
        <p:nvPicPr>
          <p:cNvPr id="131" name="Google Shape;131;p20"/>
          <p:cNvPicPr preferRelativeResize="0"/>
          <p:nvPr/>
        </p:nvPicPr>
        <p:blipFill>
          <a:blip r:embed="rId6">
            <a:alphaModFix/>
          </a:blip>
          <a:stretch>
            <a:fillRect/>
          </a:stretch>
        </p:blipFill>
        <p:spPr>
          <a:xfrm>
            <a:off x="2264925" y="293275"/>
            <a:ext cx="2307075" cy="601044"/>
          </a:xfrm>
          <a:prstGeom prst="rect">
            <a:avLst/>
          </a:prstGeom>
          <a:noFill/>
          <a:ln>
            <a:noFill/>
          </a:ln>
        </p:spPr>
      </p:pic>
      <p:sp>
        <p:nvSpPr>
          <p:cNvPr id="132" name="Google Shape;132;p20"/>
          <p:cNvSpPr txBox="1"/>
          <p:nvPr/>
        </p:nvSpPr>
        <p:spPr>
          <a:xfrm>
            <a:off x="534400" y="3448475"/>
            <a:ext cx="3498600" cy="2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Click the links on the side to jump to that slide! </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txBox="1"/>
          <p:nvPr>
            <p:ph idx="1" type="body"/>
          </p:nvPr>
        </p:nvSpPr>
        <p:spPr>
          <a:xfrm>
            <a:off x="329563" y="1346875"/>
            <a:ext cx="4114500" cy="3339000"/>
          </a:xfrm>
          <a:prstGeom prst="rect">
            <a:avLst/>
          </a:prstGeom>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rPr b="1" lang="en">
                <a:solidFill>
                  <a:srgbClr val="1B2560"/>
                </a:solidFill>
                <a:latin typeface="Lato"/>
                <a:ea typeface="Lato"/>
                <a:cs typeface="Lato"/>
                <a:sym typeface="Lato"/>
              </a:rPr>
              <a:t>The Tutorial Program offers free peer tutoring in over 50 courses each semester, as well as computer science embedded lab tutoring.</a:t>
            </a:r>
            <a:r>
              <a:rPr b="1" lang="en">
                <a:solidFill>
                  <a:srgbClr val="FF0000"/>
                </a:solidFill>
                <a:latin typeface="Lato"/>
                <a:ea typeface="Lato"/>
                <a:cs typeface="Lato"/>
                <a:sym typeface="Lato"/>
              </a:rPr>
              <a:t>*</a:t>
            </a:r>
            <a:r>
              <a:rPr b="1" lang="en">
                <a:solidFill>
                  <a:srgbClr val="1B2560"/>
                </a:solidFill>
                <a:latin typeface="Lato"/>
                <a:ea typeface="Lato"/>
                <a:cs typeface="Lato"/>
                <a:sym typeface="Lato"/>
              </a:rPr>
              <a:t> </a:t>
            </a:r>
            <a:endParaRPr>
              <a:solidFill>
                <a:srgbClr val="1B2560"/>
              </a:solidFill>
              <a:latin typeface="Lato"/>
              <a:ea typeface="Lato"/>
              <a:cs typeface="Lato"/>
              <a:sym typeface="Lato"/>
            </a:endParaRPr>
          </a:p>
          <a:p>
            <a:pPr indent="0" lvl="0" marL="0" rtl="0" algn="l">
              <a:lnSpc>
                <a:spcPct val="100000"/>
              </a:lnSpc>
              <a:spcBef>
                <a:spcPts val="1000"/>
              </a:spcBef>
              <a:spcAft>
                <a:spcPts val="0"/>
              </a:spcAft>
              <a:buClr>
                <a:srgbClr val="000000"/>
              </a:buClr>
              <a:buSzPts val="1400"/>
              <a:buFont typeface="Arial"/>
              <a:buNone/>
            </a:pPr>
            <a:r>
              <a:rPr lang="en">
                <a:solidFill>
                  <a:srgbClr val="1B2560"/>
                </a:solidFill>
                <a:latin typeface="Lato"/>
                <a:ea typeface="Lato"/>
                <a:cs typeface="Lato"/>
                <a:sym typeface="Lato"/>
              </a:rPr>
              <a:t>Our peer tutors adjust their tutoring to your learning preferences. They can help you review course content, develop study skills, and increase your confidence as a student. </a:t>
            </a:r>
            <a:endParaRPr>
              <a:solidFill>
                <a:srgbClr val="1B2560"/>
              </a:solidFill>
              <a:latin typeface="Lato"/>
              <a:ea typeface="Lato"/>
              <a:cs typeface="Lato"/>
              <a:sym typeface="Lato"/>
            </a:endParaRPr>
          </a:p>
          <a:p>
            <a:pPr indent="0" lvl="0" marL="0" rtl="0" algn="l">
              <a:lnSpc>
                <a:spcPct val="100000"/>
              </a:lnSpc>
              <a:spcBef>
                <a:spcPts val="1000"/>
              </a:spcBef>
              <a:spcAft>
                <a:spcPts val="0"/>
              </a:spcAft>
              <a:buNone/>
            </a:pPr>
            <a:r>
              <a:t/>
            </a:r>
            <a:endParaRPr b="1"/>
          </a:p>
          <a:p>
            <a:pPr indent="0" lvl="0" marL="0" rtl="0" algn="l">
              <a:lnSpc>
                <a:spcPct val="100000"/>
              </a:lnSpc>
              <a:spcBef>
                <a:spcPts val="1000"/>
              </a:spcBef>
              <a:spcAft>
                <a:spcPts val="1000"/>
              </a:spcAft>
              <a:buClr>
                <a:srgbClr val="000000"/>
              </a:buClr>
              <a:buSzPts val="1400"/>
              <a:buFont typeface="Arial"/>
              <a:buNone/>
            </a:pPr>
            <a:r>
              <a:t/>
            </a:r>
            <a:endParaRPr b="1"/>
          </a:p>
        </p:txBody>
      </p:sp>
      <p:sp>
        <p:nvSpPr>
          <p:cNvPr id="138" name="Google Shape;138;p21"/>
          <p:cNvSpPr txBox="1"/>
          <p:nvPr>
            <p:ph idx="2" type="body"/>
          </p:nvPr>
        </p:nvSpPr>
        <p:spPr>
          <a:xfrm>
            <a:off x="4663175" y="1346875"/>
            <a:ext cx="4300200" cy="3692400"/>
          </a:xfrm>
          <a:prstGeom prst="rect">
            <a:avLst/>
          </a:prstGeom>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073763"/>
                </a:solidFill>
                <a:latin typeface="Lato"/>
                <a:ea typeface="Lato"/>
                <a:cs typeface="Lato"/>
                <a:sym typeface="Lato"/>
              </a:rPr>
              <a:t>The SSU Writing Center strives to be a vibrant, welcoming academic service for all writers at Sonoma State University. </a:t>
            </a:r>
            <a:r>
              <a:rPr b="1" lang="en" sz="1300">
                <a:solidFill>
                  <a:srgbClr val="073763"/>
                </a:solidFill>
                <a:latin typeface="Lato"/>
                <a:ea typeface="Lato"/>
                <a:cs typeface="Lato"/>
                <a:sym typeface="Lato"/>
              </a:rPr>
              <a:t>Peer Writing Tutors</a:t>
            </a:r>
            <a:r>
              <a:rPr lang="en" sz="1300">
                <a:solidFill>
                  <a:srgbClr val="073763"/>
                </a:solidFill>
                <a:latin typeface="Lato"/>
                <a:ea typeface="Lato"/>
                <a:cs typeface="Lato"/>
                <a:sym typeface="Lato"/>
              </a:rPr>
              <a:t> can help you with any writing task at any stage of the writing process. </a:t>
            </a:r>
            <a:endParaRPr sz="1300">
              <a:solidFill>
                <a:srgbClr val="073763"/>
              </a:solidFill>
              <a:latin typeface="Lato"/>
              <a:ea typeface="Lato"/>
              <a:cs typeface="Lato"/>
              <a:sym typeface="Lato"/>
            </a:endParaRPr>
          </a:p>
          <a:p>
            <a:pPr indent="0" lvl="0" marL="0" rtl="0" algn="l">
              <a:lnSpc>
                <a:spcPct val="100000"/>
              </a:lnSpc>
              <a:spcBef>
                <a:spcPts val="0"/>
              </a:spcBef>
              <a:spcAft>
                <a:spcPts val="0"/>
              </a:spcAft>
              <a:buNone/>
            </a:pPr>
            <a:r>
              <a:t/>
            </a:r>
            <a:endParaRPr sz="1300">
              <a:solidFill>
                <a:srgbClr val="073763"/>
              </a:solidFill>
              <a:latin typeface="Lato"/>
              <a:ea typeface="Lato"/>
              <a:cs typeface="Lato"/>
              <a:sym typeface="Lato"/>
            </a:endParaRPr>
          </a:p>
          <a:p>
            <a:pPr indent="0" lvl="0" marL="457200" rtl="0" algn="l">
              <a:lnSpc>
                <a:spcPct val="100000"/>
              </a:lnSpc>
              <a:spcBef>
                <a:spcPts val="0"/>
              </a:spcBef>
              <a:spcAft>
                <a:spcPts val="0"/>
              </a:spcAft>
              <a:buNone/>
            </a:pPr>
            <a:r>
              <a:t/>
            </a:r>
            <a:endParaRPr b="1" sz="1300">
              <a:solidFill>
                <a:srgbClr val="073763"/>
              </a:solidFill>
              <a:latin typeface="Lato"/>
              <a:ea typeface="Lato"/>
              <a:cs typeface="Lato"/>
              <a:sym typeface="Lato"/>
            </a:endParaRPr>
          </a:p>
          <a:p>
            <a:pPr indent="-311150" lvl="0" marL="457200" rtl="0" algn="l">
              <a:lnSpc>
                <a:spcPct val="100000"/>
              </a:lnSpc>
              <a:spcBef>
                <a:spcPts val="0"/>
              </a:spcBef>
              <a:spcAft>
                <a:spcPts val="0"/>
              </a:spcAft>
              <a:buClr>
                <a:srgbClr val="073763"/>
              </a:buClr>
              <a:buSzPts val="1300"/>
              <a:buFont typeface="Lato"/>
              <a:buChar char="●"/>
            </a:pPr>
            <a:r>
              <a:rPr lang="en" sz="1300">
                <a:solidFill>
                  <a:srgbClr val="073763"/>
                </a:solidFill>
                <a:latin typeface="Lato"/>
                <a:ea typeface="Lato"/>
                <a:cs typeface="Lato"/>
                <a:sym typeface="Lato"/>
              </a:rPr>
              <a:t>Students enrolled in 99t sessions will be able to meet their requirement through either in-person or Zoom tutoring appointments. </a:t>
            </a:r>
            <a:endParaRPr sz="1300">
              <a:solidFill>
                <a:srgbClr val="073763"/>
              </a:solidFill>
              <a:latin typeface="Lato"/>
              <a:ea typeface="Lato"/>
              <a:cs typeface="Lato"/>
              <a:sym typeface="Lato"/>
            </a:endParaRPr>
          </a:p>
        </p:txBody>
      </p:sp>
      <p:pic>
        <p:nvPicPr>
          <p:cNvPr id="139" name="Google Shape;139;p21"/>
          <p:cNvPicPr preferRelativeResize="0"/>
          <p:nvPr/>
        </p:nvPicPr>
        <p:blipFill>
          <a:blip r:embed="rId3">
            <a:alphaModFix/>
          </a:blip>
          <a:stretch>
            <a:fillRect/>
          </a:stretch>
        </p:blipFill>
        <p:spPr>
          <a:xfrm>
            <a:off x="621238" y="238976"/>
            <a:ext cx="3531127" cy="1055650"/>
          </a:xfrm>
          <a:prstGeom prst="rect">
            <a:avLst/>
          </a:prstGeom>
          <a:noFill/>
          <a:ln>
            <a:noFill/>
          </a:ln>
        </p:spPr>
      </p:pic>
      <p:pic>
        <p:nvPicPr>
          <p:cNvPr id="140" name="Google Shape;140;p21"/>
          <p:cNvPicPr preferRelativeResize="0"/>
          <p:nvPr/>
        </p:nvPicPr>
        <p:blipFill>
          <a:blip r:embed="rId4">
            <a:alphaModFix/>
          </a:blip>
          <a:stretch>
            <a:fillRect/>
          </a:stretch>
        </p:blipFill>
        <p:spPr>
          <a:xfrm>
            <a:off x="4832400" y="174325"/>
            <a:ext cx="4300150" cy="1120300"/>
          </a:xfrm>
          <a:prstGeom prst="rect">
            <a:avLst/>
          </a:prstGeom>
          <a:noFill/>
          <a:ln>
            <a:noFill/>
          </a:ln>
        </p:spPr>
      </p:pic>
      <p:cxnSp>
        <p:nvCxnSpPr>
          <p:cNvPr id="141" name="Google Shape;141;p21"/>
          <p:cNvCxnSpPr/>
          <p:nvPr/>
        </p:nvCxnSpPr>
        <p:spPr>
          <a:xfrm>
            <a:off x="4530813" y="171900"/>
            <a:ext cx="45600" cy="479970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idx="4294967295" type="title"/>
          </p:nvPr>
        </p:nvSpPr>
        <p:spPr>
          <a:xfrm>
            <a:off x="311700" y="410000"/>
            <a:ext cx="8520600" cy="607800"/>
          </a:xfrm>
          <a:prstGeom prst="rect">
            <a:avLst/>
          </a:prstGeom>
          <a:noFill/>
          <a:ln>
            <a:noFill/>
          </a:ln>
        </p:spPr>
        <p:txBody>
          <a:bodyPr anchorCtr="0" anchor="t" bIns="34275" lIns="68575" spcFirstLastPara="1" rIns="68575" wrap="square" tIns="34275">
            <a:noAutofit/>
          </a:bodyPr>
          <a:lstStyle/>
          <a:p>
            <a:pPr indent="0" lvl="0" marL="0" rtl="0" algn="ctr">
              <a:lnSpc>
                <a:spcPct val="115000"/>
              </a:lnSpc>
              <a:spcBef>
                <a:spcPts val="0"/>
              </a:spcBef>
              <a:spcAft>
                <a:spcPts val="0"/>
              </a:spcAft>
              <a:buClr>
                <a:schemeClr val="dk1"/>
              </a:buClr>
              <a:buSzPts val="800"/>
              <a:buFont typeface="Arial"/>
              <a:buNone/>
            </a:pPr>
            <a:r>
              <a:rPr b="1" lang="en" sz="1900"/>
              <a:t>The First Time </a:t>
            </a:r>
            <a:r>
              <a:rPr b="1" lang="en" sz="1900"/>
              <a:t>you</a:t>
            </a:r>
            <a:r>
              <a:rPr b="1" lang="en" sz="1900"/>
              <a:t> click the LARC-WC Online Tile</a:t>
            </a:r>
            <a:endParaRPr b="1" sz="1900"/>
          </a:p>
          <a:p>
            <a:pPr indent="0" lvl="0" marL="0" marR="0" rtl="0" algn="l">
              <a:lnSpc>
                <a:spcPct val="90000"/>
              </a:lnSpc>
              <a:spcBef>
                <a:spcPts val="0"/>
              </a:spcBef>
              <a:spcAft>
                <a:spcPts val="0"/>
              </a:spcAft>
              <a:buClr>
                <a:schemeClr val="lt1"/>
              </a:buClr>
              <a:buSzPts val="3000"/>
              <a:buFont typeface="Arial"/>
              <a:buNone/>
            </a:pPr>
            <a:r>
              <a:t/>
            </a:r>
            <a:endParaRPr>
              <a:solidFill>
                <a:srgbClr val="21529A"/>
              </a:solidFill>
            </a:endParaRPr>
          </a:p>
        </p:txBody>
      </p:sp>
      <p:sp>
        <p:nvSpPr>
          <p:cNvPr id="147" name="Google Shape;147;p22"/>
          <p:cNvSpPr txBox="1"/>
          <p:nvPr>
            <p:ph idx="4294967295" type="body"/>
          </p:nvPr>
        </p:nvSpPr>
        <p:spPr>
          <a:xfrm>
            <a:off x="319500" y="1257925"/>
            <a:ext cx="3471600" cy="3571500"/>
          </a:xfrm>
          <a:prstGeom prst="rect">
            <a:avLst/>
          </a:prstGeom>
          <a:noFill/>
          <a:ln>
            <a:noFill/>
          </a:ln>
        </p:spPr>
        <p:txBody>
          <a:bodyPr anchorCtr="0" anchor="t" bIns="34275" lIns="68575" spcFirstLastPara="1" rIns="68575" wrap="square" tIns="34275">
            <a:noAutofit/>
          </a:bodyPr>
          <a:lstStyle/>
          <a:p>
            <a:pPr indent="-247650" lvl="0" marL="342900" rtl="0" algn="l">
              <a:lnSpc>
                <a:spcPct val="100000"/>
              </a:lnSpc>
              <a:spcBef>
                <a:spcPts val="0"/>
              </a:spcBef>
              <a:spcAft>
                <a:spcPts val="0"/>
              </a:spcAft>
              <a:buClr>
                <a:srgbClr val="222222"/>
              </a:buClr>
              <a:buSzPts val="1300"/>
              <a:buAutoNum type="arabicPeriod"/>
            </a:pPr>
            <a:r>
              <a:rPr b="1" lang="en" sz="1300">
                <a:solidFill>
                  <a:srgbClr val="222222"/>
                </a:solidFill>
              </a:rPr>
              <a:t>Click the </a:t>
            </a:r>
            <a:r>
              <a:rPr b="1" lang="en" sz="1300">
                <a:solidFill>
                  <a:srgbClr val="9900FF"/>
                </a:solidFill>
              </a:rPr>
              <a:t>purple LARC </a:t>
            </a:r>
            <a:r>
              <a:rPr b="1" lang="en" sz="1300">
                <a:solidFill>
                  <a:srgbClr val="222222"/>
                </a:solidFill>
              </a:rPr>
              <a:t>tile in your Student Portal</a:t>
            </a:r>
            <a:r>
              <a:rPr b="1" lang="en" sz="1300">
                <a:solidFill>
                  <a:srgbClr val="222222"/>
                </a:solidFill>
              </a:rPr>
              <a:t>. </a:t>
            </a:r>
            <a:endParaRPr b="1" sz="1300">
              <a:solidFill>
                <a:srgbClr val="222222"/>
              </a:solidFill>
            </a:endParaRPr>
          </a:p>
          <a:p>
            <a:pPr indent="-247650" lvl="0" marL="342900" rtl="0" algn="l">
              <a:lnSpc>
                <a:spcPct val="100000"/>
              </a:lnSpc>
              <a:spcBef>
                <a:spcPts val="1000"/>
              </a:spcBef>
              <a:spcAft>
                <a:spcPts val="0"/>
              </a:spcAft>
              <a:buClr>
                <a:srgbClr val="222222"/>
              </a:buClr>
              <a:buSzPts val="1300"/>
              <a:buAutoNum type="arabicPeriod"/>
            </a:pPr>
            <a:r>
              <a:rPr b="1" lang="en" sz="1300">
                <a:solidFill>
                  <a:srgbClr val="222222"/>
                </a:solidFill>
              </a:rPr>
              <a:t>You will be prompted to register for an account with WC Online</a:t>
            </a:r>
            <a:r>
              <a:rPr b="1" lang="en" sz="1300">
                <a:solidFill>
                  <a:srgbClr val="222222"/>
                </a:solidFill>
              </a:rPr>
              <a:t>. This is our scheduling system. </a:t>
            </a:r>
            <a:endParaRPr b="1" sz="1300">
              <a:solidFill>
                <a:srgbClr val="222222"/>
              </a:solidFill>
            </a:endParaRPr>
          </a:p>
          <a:p>
            <a:pPr indent="-247650" lvl="0" marL="342900" rtl="0" algn="l">
              <a:lnSpc>
                <a:spcPct val="100000"/>
              </a:lnSpc>
              <a:spcBef>
                <a:spcPts val="1000"/>
              </a:spcBef>
              <a:spcAft>
                <a:spcPts val="0"/>
              </a:spcAft>
              <a:buClr>
                <a:srgbClr val="222222"/>
              </a:buClr>
              <a:buSzPts val="1300"/>
              <a:buAutoNum type="arabicPeriod"/>
            </a:pPr>
            <a:r>
              <a:rPr b="1" lang="en" sz="1300">
                <a:solidFill>
                  <a:srgbClr val="222222"/>
                </a:solidFill>
              </a:rPr>
              <a:t>Please fill in all fields. You will be asked for you Student ID#, major, telephone number. </a:t>
            </a:r>
            <a:endParaRPr b="1" sz="1300">
              <a:solidFill>
                <a:srgbClr val="222222"/>
              </a:solidFill>
            </a:endParaRPr>
          </a:p>
          <a:p>
            <a:pPr indent="-247650" lvl="0" marL="342900" rtl="0" algn="l">
              <a:lnSpc>
                <a:spcPct val="100000"/>
              </a:lnSpc>
              <a:spcBef>
                <a:spcPts val="1000"/>
              </a:spcBef>
              <a:spcAft>
                <a:spcPts val="0"/>
              </a:spcAft>
              <a:buClr>
                <a:srgbClr val="222222"/>
              </a:buClr>
              <a:buSzPts val="1300"/>
              <a:buAutoNum type="arabicPeriod"/>
            </a:pPr>
            <a:r>
              <a:rPr b="1" lang="en" sz="1300">
                <a:solidFill>
                  <a:srgbClr val="222222"/>
                </a:solidFill>
              </a:rPr>
              <a:t>We also recommend that you keep the defaults so that you get email reminders about your tutoring appointments. </a:t>
            </a:r>
            <a:endParaRPr b="1" sz="1300">
              <a:solidFill>
                <a:srgbClr val="222222"/>
              </a:solidFill>
            </a:endParaRPr>
          </a:p>
          <a:p>
            <a:pPr indent="-247650" lvl="0" marL="342900" rtl="0" algn="l">
              <a:lnSpc>
                <a:spcPct val="100000"/>
              </a:lnSpc>
              <a:spcBef>
                <a:spcPts val="1000"/>
              </a:spcBef>
              <a:spcAft>
                <a:spcPts val="0"/>
              </a:spcAft>
              <a:buClr>
                <a:srgbClr val="222222"/>
              </a:buClr>
              <a:buSzPts val="1300"/>
              <a:buAutoNum type="arabicPeriod"/>
            </a:pPr>
            <a:r>
              <a:rPr b="1" lang="en" sz="1300">
                <a:solidFill>
                  <a:srgbClr val="222222"/>
                </a:solidFill>
              </a:rPr>
              <a:t>You can also set up text message reminders. </a:t>
            </a:r>
            <a:endParaRPr b="1" sz="1300">
              <a:solidFill>
                <a:srgbClr val="222222"/>
              </a:solidFill>
            </a:endParaRPr>
          </a:p>
          <a:p>
            <a:pPr indent="0" lvl="0" marL="342900" marR="0" rtl="0" algn="l">
              <a:lnSpc>
                <a:spcPct val="100000"/>
              </a:lnSpc>
              <a:spcBef>
                <a:spcPts val="1200"/>
              </a:spcBef>
              <a:spcAft>
                <a:spcPts val="0"/>
              </a:spcAft>
              <a:buSzPts val="2100"/>
              <a:buNone/>
            </a:pPr>
            <a:r>
              <a:t/>
            </a:r>
            <a:endParaRPr>
              <a:solidFill>
                <a:srgbClr val="222222"/>
              </a:solidFill>
            </a:endParaRPr>
          </a:p>
        </p:txBody>
      </p:sp>
      <p:pic>
        <p:nvPicPr>
          <p:cNvPr id="148" name="Google Shape;148;p22"/>
          <p:cNvPicPr preferRelativeResize="0"/>
          <p:nvPr/>
        </p:nvPicPr>
        <p:blipFill rotWithShape="1">
          <a:blip r:embed="rId3">
            <a:alphaModFix/>
          </a:blip>
          <a:srcRect b="0" l="0" r="0" t="0"/>
          <a:stretch/>
        </p:blipFill>
        <p:spPr>
          <a:xfrm>
            <a:off x="5359800" y="1142724"/>
            <a:ext cx="3213676" cy="3571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3"/>
          <p:cNvSpPr txBox="1"/>
          <p:nvPr>
            <p:ph idx="4294967295" type="title"/>
          </p:nvPr>
        </p:nvSpPr>
        <p:spPr>
          <a:xfrm>
            <a:off x="311700" y="410000"/>
            <a:ext cx="8520600" cy="607800"/>
          </a:xfrm>
          <a:prstGeom prst="rect">
            <a:avLst/>
          </a:prstGeom>
          <a:noFill/>
          <a:ln>
            <a:noFill/>
          </a:ln>
        </p:spPr>
        <p:txBody>
          <a:bodyPr anchorCtr="0" anchor="t" bIns="34275" lIns="68575" spcFirstLastPara="1" rIns="68575" wrap="square" tIns="34275">
            <a:noAutofit/>
          </a:bodyPr>
          <a:lstStyle/>
          <a:p>
            <a:pPr indent="0" lvl="0" marL="0" rtl="0" algn="ctr">
              <a:lnSpc>
                <a:spcPct val="115000"/>
              </a:lnSpc>
              <a:spcBef>
                <a:spcPts val="0"/>
              </a:spcBef>
              <a:spcAft>
                <a:spcPts val="0"/>
              </a:spcAft>
              <a:buClr>
                <a:schemeClr val="dk1"/>
              </a:buClr>
              <a:buSzPts val="800"/>
              <a:buFont typeface="Arial"/>
              <a:buNone/>
            </a:pPr>
            <a:r>
              <a:rPr b="1" lang="en" sz="1900"/>
              <a:t>Making a Tutoring Appointment</a:t>
            </a:r>
            <a:endParaRPr b="1" sz="1900"/>
          </a:p>
          <a:p>
            <a:pPr indent="0" lvl="0" marL="0" marR="0" rtl="0" algn="l">
              <a:lnSpc>
                <a:spcPct val="90000"/>
              </a:lnSpc>
              <a:spcBef>
                <a:spcPts val="0"/>
              </a:spcBef>
              <a:spcAft>
                <a:spcPts val="0"/>
              </a:spcAft>
              <a:buClr>
                <a:schemeClr val="lt1"/>
              </a:buClr>
              <a:buSzPts val="3000"/>
              <a:buFont typeface="Arial"/>
              <a:buNone/>
            </a:pPr>
            <a:r>
              <a:t/>
            </a:r>
            <a:endParaRPr>
              <a:solidFill>
                <a:srgbClr val="21529A"/>
              </a:solidFill>
            </a:endParaRPr>
          </a:p>
        </p:txBody>
      </p:sp>
      <p:sp>
        <p:nvSpPr>
          <p:cNvPr id="154" name="Google Shape;154;p23"/>
          <p:cNvSpPr txBox="1"/>
          <p:nvPr>
            <p:ph idx="4294967295" type="body"/>
          </p:nvPr>
        </p:nvSpPr>
        <p:spPr>
          <a:xfrm>
            <a:off x="319500" y="915800"/>
            <a:ext cx="3471600" cy="3913500"/>
          </a:xfrm>
          <a:prstGeom prst="rect">
            <a:avLst/>
          </a:prstGeom>
          <a:noFill/>
          <a:ln>
            <a:noFill/>
          </a:ln>
        </p:spPr>
        <p:txBody>
          <a:bodyPr anchorCtr="0" anchor="t" bIns="34275" lIns="68575" spcFirstLastPara="1" rIns="68575" wrap="square" tIns="34275">
            <a:noAutofit/>
          </a:bodyPr>
          <a:lstStyle/>
          <a:p>
            <a:pPr indent="-247650" lvl="0" marL="342900" rtl="0" algn="l">
              <a:lnSpc>
                <a:spcPct val="100000"/>
              </a:lnSpc>
              <a:spcBef>
                <a:spcPts val="0"/>
              </a:spcBef>
              <a:spcAft>
                <a:spcPts val="0"/>
              </a:spcAft>
              <a:buClr>
                <a:schemeClr val="dk1"/>
              </a:buClr>
              <a:buSzPts val="1300"/>
              <a:buFont typeface="Roboto"/>
              <a:buAutoNum type="arabicPeriod"/>
            </a:pPr>
            <a:r>
              <a:rPr lang="en" sz="1300">
                <a:solidFill>
                  <a:schemeClr val="dk1"/>
                </a:solidFill>
              </a:rPr>
              <a:t>Click</a:t>
            </a:r>
            <a:r>
              <a:rPr lang="en" sz="1300">
                <a:solidFill>
                  <a:schemeClr val="dk1"/>
                </a:solidFill>
                <a:latin typeface="Roboto"/>
                <a:ea typeface="Roboto"/>
                <a:cs typeface="Roboto"/>
                <a:sym typeface="Roboto"/>
              </a:rPr>
              <a:t> the Purple “LARC-WC Online” tile </a:t>
            </a:r>
            <a:r>
              <a:rPr lang="en" sz="1300">
                <a:solidFill>
                  <a:schemeClr val="dk1"/>
                </a:solidFill>
              </a:rPr>
              <a:t>in your Student Portal</a:t>
            </a:r>
            <a:r>
              <a:rPr lang="en" sz="1300">
                <a:solidFill>
                  <a:schemeClr val="dk1"/>
                </a:solidFill>
                <a:latin typeface="Roboto"/>
                <a:ea typeface="Roboto"/>
                <a:cs typeface="Roboto"/>
                <a:sym typeface="Roboto"/>
              </a:rPr>
              <a:t>. </a:t>
            </a:r>
            <a:endParaRPr sz="1300">
              <a:solidFill>
                <a:schemeClr val="dk1"/>
              </a:solidFill>
              <a:latin typeface="Roboto"/>
              <a:ea typeface="Roboto"/>
              <a:cs typeface="Roboto"/>
              <a:sym typeface="Roboto"/>
            </a:endParaRPr>
          </a:p>
          <a:p>
            <a:pPr indent="-247650" lvl="0" marL="342900" rtl="0" algn="l">
              <a:lnSpc>
                <a:spcPct val="100000"/>
              </a:lnSpc>
              <a:spcBef>
                <a:spcPts val="1000"/>
              </a:spcBef>
              <a:spcAft>
                <a:spcPts val="0"/>
              </a:spcAft>
              <a:buClr>
                <a:schemeClr val="dk1"/>
              </a:buClr>
              <a:buSzPts val="1300"/>
              <a:buFont typeface="Roboto"/>
              <a:buAutoNum type="arabicPeriod"/>
            </a:pPr>
            <a:r>
              <a:rPr lang="en" sz="1300">
                <a:solidFill>
                  <a:schemeClr val="dk1"/>
                </a:solidFill>
                <a:latin typeface="Roboto"/>
                <a:ea typeface="Roboto"/>
                <a:cs typeface="Roboto"/>
                <a:sym typeface="Roboto"/>
              </a:rPr>
              <a:t>Select "Writing Center"  or “Tutorial Program” from the top drop-down menu.</a:t>
            </a:r>
            <a:endParaRPr sz="1300">
              <a:solidFill>
                <a:schemeClr val="dk1"/>
              </a:solidFill>
              <a:latin typeface="Roboto"/>
              <a:ea typeface="Roboto"/>
              <a:cs typeface="Roboto"/>
              <a:sym typeface="Roboto"/>
            </a:endParaRPr>
          </a:p>
          <a:p>
            <a:pPr indent="-247650" lvl="0" marL="342900" rtl="0" algn="l">
              <a:lnSpc>
                <a:spcPct val="100000"/>
              </a:lnSpc>
              <a:spcBef>
                <a:spcPts val="1000"/>
              </a:spcBef>
              <a:spcAft>
                <a:spcPts val="0"/>
              </a:spcAft>
              <a:buClr>
                <a:schemeClr val="dk1"/>
              </a:buClr>
              <a:buSzPts val="1300"/>
              <a:buFont typeface="Roboto"/>
              <a:buAutoNum type="arabicPeriod"/>
            </a:pPr>
            <a:r>
              <a:rPr b="1" lang="en" sz="1300">
                <a:solidFill>
                  <a:schemeClr val="dk1"/>
                </a:solidFill>
              </a:rPr>
              <a:t>Select the course you need tutoring for, if scheduling with Tutorial Program (ex: Math 165)</a:t>
            </a:r>
            <a:r>
              <a:rPr lang="en" sz="1300">
                <a:solidFill>
                  <a:schemeClr val="dk1"/>
                </a:solidFill>
                <a:latin typeface="Roboto"/>
                <a:ea typeface="Roboto"/>
                <a:cs typeface="Roboto"/>
                <a:sym typeface="Roboto"/>
              </a:rPr>
              <a:t>.</a:t>
            </a:r>
            <a:endParaRPr sz="1300">
              <a:solidFill>
                <a:schemeClr val="dk1"/>
              </a:solidFill>
              <a:latin typeface="Roboto"/>
              <a:ea typeface="Roboto"/>
              <a:cs typeface="Roboto"/>
              <a:sym typeface="Roboto"/>
            </a:endParaRPr>
          </a:p>
          <a:p>
            <a:pPr indent="-247650" lvl="0" marL="342900" rtl="0" algn="l">
              <a:lnSpc>
                <a:spcPct val="100000"/>
              </a:lnSpc>
              <a:spcBef>
                <a:spcPts val="1000"/>
              </a:spcBef>
              <a:spcAft>
                <a:spcPts val="0"/>
              </a:spcAft>
              <a:buClr>
                <a:schemeClr val="dk1"/>
              </a:buClr>
              <a:buSzPts val="1300"/>
              <a:buFont typeface="Roboto"/>
              <a:buAutoNum type="arabicPeriod"/>
            </a:pPr>
            <a:r>
              <a:rPr lang="en" sz="1300">
                <a:solidFill>
                  <a:schemeClr val="dk1"/>
                </a:solidFill>
                <a:latin typeface="Roboto"/>
                <a:ea typeface="Roboto"/>
                <a:cs typeface="Roboto"/>
                <a:sym typeface="Roboto"/>
              </a:rPr>
              <a:t>Click on a white space to make an appointment on a day and at a time that</a:t>
            </a:r>
            <a:r>
              <a:rPr lang="en" sz="1300">
                <a:solidFill>
                  <a:schemeClr val="dk1"/>
                </a:solidFill>
              </a:rPr>
              <a:t> </a:t>
            </a:r>
            <a:r>
              <a:rPr lang="en" sz="1300">
                <a:solidFill>
                  <a:schemeClr val="dk1"/>
                </a:solidFill>
                <a:latin typeface="Roboto"/>
                <a:ea typeface="Roboto"/>
                <a:cs typeface="Roboto"/>
                <a:sym typeface="Roboto"/>
              </a:rPr>
              <a:t>works for you. </a:t>
            </a:r>
            <a:r>
              <a:rPr lang="en" sz="1300" u="sng">
                <a:solidFill>
                  <a:schemeClr val="dk1"/>
                </a:solidFill>
              </a:rPr>
              <a:t>P</a:t>
            </a:r>
            <a:r>
              <a:rPr lang="en" sz="1300" u="sng">
                <a:solidFill>
                  <a:schemeClr val="dk1"/>
                </a:solidFill>
                <a:latin typeface="Roboto"/>
                <a:ea typeface="Roboto"/>
                <a:cs typeface="Roboto"/>
                <a:sym typeface="Roboto"/>
              </a:rPr>
              <a:t>ick a session that matches the modality you want, whether that is in-person or over Zoom</a:t>
            </a:r>
            <a:r>
              <a:rPr lang="en" sz="1300" u="sng">
                <a:solidFill>
                  <a:schemeClr val="dk1"/>
                </a:solidFill>
                <a:latin typeface="Roboto"/>
                <a:ea typeface="Roboto"/>
                <a:cs typeface="Roboto"/>
                <a:sym typeface="Roboto"/>
              </a:rPr>
              <a:t>.</a:t>
            </a:r>
            <a:endParaRPr sz="1300" u="sng">
              <a:solidFill>
                <a:schemeClr val="dk1"/>
              </a:solidFill>
              <a:latin typeface="Roboto"/>
              <a:ea typeface="Roboto"/>
              <a:cs typeface="Roboto"/>
              <a:sym typeface="Roboto"/>
            </a:endParaRPr>
          </a:p>
          <a:p>
            <a:pPr indent="-247650" lvl="0" marL="342900" rtl="0" algn="l">
              <a:lnSpc>
                <a:spcPct val="100000"/>
              </a:lnSpc>
              <a:spcBef>
                <a:spcPts val="1000"/>
              </a:spcBef>
              <a:spcAft>
                <a:spcPts val="0"/>
              </a:spcAft>
              <a:buClr>
                <a:schemeClr val="dk1"/>
              </a:buClr>
              <a:buSzPts val="1300"/>
              <a:buFont typeface="Roboto"/>
              <a:buAutoNum type="arabicPeriod"/>
            </a:pPr>
            <a:r>
              <a:rPr lang="en" sz="1300">
                <a:solidFill>
                  <a:schemeClr val="dk1"/>
                </a:solidFill>
                <a:latin typeface="Roboto"/>
                <a:ea typeface="Roboto"/>
                <a:cs typeface="Roboto"/>
                <a:sym typeface="Roboto"/>
              </a:rPr>
              <a:t>Choose the appointment length (30-60 minutes).</a:t>
            </a:r>
            <a:endParaRPr sz="1300">
              <a:solidFill>
                <a:schemeClr val="dk1"/>
              </a:solidFill>
              <a:latin typeface="Roboto"/>
              <a:ea typeface="Roboto"/>
              <a:cs typeface="Roboto"/>
              <a:sym typeface="Roboto"/>
            </a:endParaRPr>
          </a:p>
          <a:p>
            <a:pPr indent="-247650" lvl="0" marL="342900" rtl="0" algn="l">
              <a:lnSpc>
                <a:spcPct val="100000"/>
              </a:lnSpc>
              <a:spcBef>
                <a:spcPts val="1000"/>
              </a:spcBef>
              <a:spcAft>
                <a:spcPts val="0"/>
              </a:spcAft>
              <a:buClr>
                <a:schemeClr val="dk1"/>
              </a:buClr>
              <a:buSzPts val="1300"/>
              <a:buFont typeface="Roboto"/>
              <a:buAutoNum type="arabicPeriod"/>
            </a:pPr>
            <a:r>
              <a:rPr lang="en" sz="1300">
                <a:solidFill>
                  <a:schemeClr val="dk1"/>
                </a:solidFill>
              </a:rPr>
              <a:t>Fill in all the fields to </a:t>
            </a:r>
            <a:r>
              <a:rPr lang="en" sz="1300">
                <a:solidFill>
                  <a:schemeClr val="dk1"/>
                </a:solidFill>
                <a:latin typeface="Roboto"/>
                <a:ea typeface="Roboto"/>
                <a:cs typeface="Roboto"/>
                <a:sym typeface="Roboto"/>
              </a:rPr>
              <a:t>Llet the tutor</a:t>
            </a:r>
            <a:r>
              <a:rPr lang="en" sz="1300">
                <a:solidFill>
                  <a:schemeClr val="dk1"/>
                </a:solidFill>
                <a:latin typeface="Roboto"/>
                <a:ea typeface="Roboto"/>
                <a:cs typeface="Roboto"/>
                <a:sym typeface="Roboto"/>
              </a:rPr>
              <a:t> know what you will be working on.</a:t>
            </a:r>
            <a:endParaRPr sz="1300">
              <a:solidFill>
                <a:schemeClr val="dk1"/>
              </a:solidFill>
              <a:latin typeface="Roboto"/>
              <a:ea typeface="Roboto"/>
              <a:cs typeface="Roboto"/>
              <a:sym typeface="Roboto"/>
            </a:endParaRPr>
          </a:p>
          <a:p>
            <a:pPr indent="0" lvl="0" marL="342900" marR="0" rtl="0" algn="l">
              <a:lnSpc>
                <a:spcPct val="100000"/>
              </a:lnSpc>
              <a:spcBef>
                <a:spcPts val="1200"/>
              </a:spcBef>
              <a:spcAft>
                <a:spcPts val="0"/>
              </a:spcAft>
              <a:buSzPts val="2100"/>
              <a:buNone/>
            </a:pPr>
            <a:r>
              <a:t/>
            </a:r>
            <a:endParaRPr/>
          </a:p>
        </p:txBody>
      </p:sp>
      <p:pic>
        <p:nvPicPr>
          <p:cNvPr id="155" name="Google Shape;155;p23"/>
          <p:cNvPicPr preferRelativeResize="0"/>
          <p:nvPr/>
        </p:nvPicPr>
        <p:blipFill rotWithShape="1">
          <a:blip r:embed="rId3">
            <a:alphaModFix/>
          </a:blip>
          <a:srcRect b="0" l="0" r="0" t="0"/>
          <a:stretch/>
        </p:blipFill>
        <p:spPr>
          <a:xfrm>
            <a:off x="5026425" y="1022145"/>
            <a:ext cx="3471600" cy="38581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4"/>
          <p:cNvSpPr txBox="1"/>
          <p:nvPr>
            <p:ph idx="4294967295" type="title"/>
          </p:nvPr>
        </p:nvSpPr>
        <p:spPr>
          <a:xfrm>
            <a:off x="1093456" y="278016"/>
            <a:ext cx="6347700" cy="42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Screenshot of the Schedule</a:t>
            </a:r>
            <a:endParaRPr>
              <a:solidFill>
                <a:schemeClr val="dk1"/>
              </a:solidFill>
              <a:latin typeface="Proxima Nova"/>
              <a:ea typeface="Proxima Nova"/>
              <a:cs typeface="Proxima Nova"/>
              <a:sym typeface="Proxima Nova"/>
            </a:endParaRPr>
          </a:p>
        </p:txBody>
      </p:sp>
      <p:pic>
        <p:nvPicPr>
          <p:cNvPr id="161" name="Google Shape;161;p24"/>
          <p:cNvPicPr preferRelativeResize="0"/>
          <p:nvPr/>
        </p:nvPicPr>
        <p:blipFill>
          <a:blip r:embed="rId3">
            <a:alphaModFix/>
          </a:blip>
          <a:stretch>
            <a:fillRect/>
          </a:stretch>
        </p:blipFill>
        <p:spPr>
          <a:xfrm>
            <a:off x="546469" y="1278525"/>
            <a:ext cx="7878246" cy="352366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